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5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719" r:id="rId5"/>
    <p:sldMasterId id="2147483749" r:id="rId6"/>
    <p:sldMasterId id="2147483775" r:id="rId7"/>
    <p:sldMasterId id="2147483802" r:id="rId8"/>
    <p:sldMasterId id="2147483831" r:id="rId9"/>
  </p:sldMasterIdLst>
  <p:notesMasterIdLst>
    <p:notesMasterId r:id="rId24"/>
  </p:notesMasterIdLst>
  <p:handoutMasterIdLst>
    <p:handoutMasterId r:id="rId25"/>
  </p:handoutMasterIdLst>
  <p:sldIdLst>
    <p:sldId id="2147483387" r:id="rId10"/>
    <p:sldId id="2147483190" r:id="rId11"/>
    <p:sldId id="2147483374" r:id="rId12"/>
    <p:sldId id="2147483351" r:id="rId13"/>
    <p:sldId id="2147483370" r:id="rId14"/>
    <p:sldId id="2147483240" r:id="rId15"/>
    <p:sldId id="2147483373" r:id="rId16"/>
    <p:sldId id="2147483197" r:id="rId17"/>
    <p:sldId id="2147483371" r:id="rId18"/>
    <p:sldId id="2147483198" r:id="rId19"/>
    <p:sldId id="2147375322" r:id="rId20"/>
    <p:sldId id="2147483252" r:id="rId21"/>
    <p:sldId id="2147483372" r:id="rId22"/>
    <p:sldId id="2147483204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ærktøjer" id="{6CFF831F-F0F8-5F4B-A538-3B655A28E0C1}">
          <p14:sldIdLst>
            <p14:sldId id="2147483387"/>
            <p14:sldId id="2147483190"/>
            <p14:sldId id="2147483374"/>
            <p14:sldId id="2147483351"/>
            <p14:sldId id="2147483370"/>
            <p14:sldId id="2147483240"/>
            <p14:sldId id="2147483373"/>
            <p14:sldId id="2147483197"/>
            <p14:sldId id="2147483371"/>
            <p14:sldId id="2147483198"/>
            <p14:sldId id="2147375322"/>
            <p14:sldId id="2147483252"/>
            <p14:sldId id="2147483372"/>
            <p14:sldId id="2147483204"/>
          </p14:sldIdLst>
        </p14:section>
        <p14:section name="Afslutning" id="{F19D2CFC-9004-7040-91E6-8F89860486D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548807-72EE-DCAE-1E5A-57E35AAE6383}" name="Gæstebruger" initials="Gæ" userId="S::urn:spo:tenantanon#04738c34-ed32-4fd9-a351-bf45338d4570::" providerId="AD"/>
  <p188:author id="{CC0AA56E-FD3A-CF08-FF7E-2F556A74E43B}" name="David Jul" initials="DJ" userId="S::dj@resonans.dk::8a59f988-f634-4561-9d56-5ee8a56218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EC0"/>
    <a:srgbClr val="FA9D84"/>
    <a:srgbClr val="38765D"/>
    <a:srgbClr val="DF7C85"/>
    <a:srgbClr val="D8E5DF"/>
    <a:srgbClr val="F9E5E6"/>
    <a:srgbClr val="FAE4E6"/>
    <a:srgbClr val="2AB4A3"/>
    <a:srgbClr val="FCEDE8"/>
    <a:srgbClr val="FD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75218-BD92-8649-B659-49788894AB21}" v="13" dt="2026-01-15T07:01:42.242"/>
    <p1510:client id="{BACE1547-ED01-EC4D-856B-8FBE3824945E}" v="41" dt="2026-01-14T11:50:21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721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C6CE2A56-7DB4-F1BD-5B9A-044BEF29EF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6E21E1-89B2-6CD3-E369-49199D407E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B1C0D-F1B4-0D40-BFFB-6B6F80C98A47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563EC8-1406-BC6A-775E-8A3658AE6E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1960317-F3C9-5380-2E8B-E7317044CB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C1B77-59B8-744D-BF58-720D0E7F08E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138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Next" panose="020B0503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Next" panose="020B0503020202020204" pitchFamily="34" charset="0"/>
              </a:defRPr>
            </a:lvl1pPr>
          </a:lstStyle>
          <a:p>
            <a:fld id="{6C3C3D4F-06CE-F14E-B19C-752151BFC0FA}" type="datetimeFigureOut">
              <a:rPr lang="da-DK" smtClean="0"/>
              <a:pPr/>
              <a:t>20.01.2026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Next" panose="020B0503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Next" panose="020B0503020202020204" pitchFamily="34" charset="0"/>
              </a:defRPr>
            </a:lvl1pPr>
          </a:lstStyle>
          <a:p>
            <a:fld id="{2AF33D53-FCF7-544D-B411-D92A27FEBEA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5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33D53-FCF7-544D-B411-D92A27FEBEAA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192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33D53-FCF7-544D-B411-D92A27FEBEAA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614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>
              <a:latin typeface="Avenir Nex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D56E6-D780-5D47-A9AA-13EBE3ADDAC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8763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38B31-CA53-9FC2-9A9B-DBC80B15A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9F10D26-853F-069C-8CCB-81ED66CD6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66FC288-A3C7-A25E-1FF4-D8BF92A04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19985A6-9D11-E872-6FF9-2F1FFFD3C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33D53-FCF7-544D-B411-D92A27FEBEAA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633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97D18-18FF-6924-B3A9-D5348DACA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95FA3CE-64B7-4CC7-AAFD-247227AA4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784497B-2D2E-DC24-4C64-23EFE51B4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>
              <a:latin typeface="Avenir Nex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55552B-0D03-FF89-0101-8B7ADE68C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D56E6-D780-5D47-A9AA-13EBE3ADDAC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2044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64271-8D5C-5279-8E01-4FE1C17E4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B44ABC5-D8C7-CE67-C0E6-E1B9F9354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66F60BB-E811-F6D2-757A-45807473A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4371B73-D6D1-F23E-1B7E-99CCE99C8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33D53-FCF7-544D-B411-D92A27FEBEAA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90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33D53-FCF7-544D-B411-D92A27FEBEAA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96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6EF60-2B35-EB52-5430-6DCD5E4D3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BAB9FC3-DB07-8897-0523-1FBF6B001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74AF20D-C345-E7B4-AE20-FE2DEEF1A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>
              <a:latin typeface="Avenir Nex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FDF24DB-A777-A5C4-E251-E39D5BDA9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D56E6-D780-5D47-A9AA-13EBE3ADDAC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482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2D1FF-4F9A-CC7C-971C-15121A36B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700989C-A933-BB43-03E7-8B4D96A6E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4D021B1-120A-E16B-8BCE-2DD02974A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9A48B3B-CCCB-E7AF-F0A6-D6D956367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33D53-FCF7-544D-B411-D92A27FEBEAA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348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EF6C3-A3E1-0326-38E3-4542F894E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60B0F81-2C00-CA36-ED55-C0DA09EBE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40B8ACD-F0EA-6600-5BA4-92BC4F3E5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>
              <a:latin typeface="Avenir Nex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3B25FFD-EC44-F59C-BA35-778379331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D56E6-D780-5D47-A9AA-13EBE3ADDAC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94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D84FB-0243-8605-8740-5A959A2C8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B5F907D-100A-3C7E-17B6-3335BA71D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C4BE9CC-67A5-8478-7288-AB10E05DB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75FF00-6CDE-08FE-06A9-D25C05B04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33D53-FCF7-544D-B411-D92A27FEBEA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24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6B81E-E668-EA85-5799-D3ECF3E10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640C7C6-3873-7C39-393D-3493A5597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D4DB847-81EC-1D0C-C20A-5FE676288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>
              <a:latin typeface="Avenir Nex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56CFF07-2FFC-FE8E-4BA2-A6DB8B542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D56E6-D780-5D47-A9AA-13EBE3ADDAC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944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33D53-FCF7-544D-B411-D92A27FEBEAA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829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F1CD-0AB7-9A7F-58F6-4F778B09D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F0328FD-07C1-B6D7-9267-18B731AC9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5112214-9DEB-D8BE-F073-663B14A75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>
                <a:latin typeface="Avenir Next"/>
              </a:rPr>
              <a:t> </a:t>
            </a:r>
            <a:endParaRPr lang="da-DK"/>
          </a:p>
          <a:p>
            <a:endParaRPr lang="da-DK" b="1">
              <a:solidFill>
                <a:srgbClr val="FF0000"/>
              </a:solidFill>
              <a:highlight>
                <a:srgbClr val="FFFF00"/>
              </a:highlight>
              <a:latin typeface="Avenir Nex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1F64A4-0BA7-33BF-57FA-36273916F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D56E6-D780-5D47-A9AA-13EBE3ADDAC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950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7F4843BD-BE41-6E10-DB22-7D126995F2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258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31851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833B877-0C88-17C5-24E0-35B177E82B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119535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456065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91FDD2C8-0048-4302-929A-62042FC2DB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800922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504192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AC145968-CE3A-1DB9-6671-58B7EBAB79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602471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kun logo+side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/>
          <a:lstStyle/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051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tom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180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F398117-B5AD-22B3-64AD-73A00DC5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A4A39A-36EB-0E4B-DF4C-231BF766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CF89B0-C5FE-C7EB-E129-9FBD17FB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F329-D353-9B49-87C2-3A4ADDEF38A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0822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Standard / total billede</a:t>
            </a:r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728134" y="1562104"/>
            <a:ext cx="10865556" cy="3682999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indent="-148500">
              <a:defRPr sz="900"/>
            </a:lvl1pPr>
          </a:lstStyle>
          <a:p>
            <a:endParaRPr lang="da-DK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4"/>
          </p:nvPr>
        </p:nvSpPr>
        <p:spPr>
          <a:xfrm>
            <a:off x="423333" y="5346700"/>
            <a:ext cx="11170355" cy="723900"/>
          </a:xfrm>
        </p:spPr>
        <p:txBody>
          <a:bodyPr>
            <a:noAutofit/>
          </a:bodyPr>
          <a:lstStyle>
            <a:lvl1pPr indent="-148500"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175896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D2FF76-0287-A336-D60D-439E78542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7F4843BD-BE41-6E10-DB22-7D126995F2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341087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D2FF76-0287-A336-D60D-439E78542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1A4A47-E4E6-6240-7ACD-3D6FBC5FED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5273407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C1BE39C-11C6-E529-BD91-D80088BEE4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64EC9D9F-8F1B-5B2D-EEC8-84A2E49DCD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4535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det med billede (INDSÆT BILLEDE SOM BAGGRUND UNDER 'DESIGN'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B238A067-3799-678D-5513-0BC9712EAC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rgbClr val="0595AA">
                  <a:alpha val="35887"/>
                </a:srgbClr>
              </a:gs>
              <a:gs pos="4000">
                <a:schemeClr val="accent1"/>
              </a:gs>
              <a:gs pos="100000">
                <a:srgbClr val="001965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b="0" i="0" noProof="0">
              <a:latin typeface="Avenir Next" panose="020B05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9859FE-6C72-D253-2CFA-9DEE5B2A7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8185" y="5696979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689B2D9E-2C7E-1B88-3A12-DAA432424C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2717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833B877-0C88-17C5-24E0-35B177E82B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560879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048E95-087C-87BF-78E6-D72FBD79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73076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86CB3DFF-1503-EFA1-0D98-3B6C3FCEC0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879847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lleblad Grå Mø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048E95-087C-87BF-78E6-D72FBD79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73076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FD953E9B-C847-CB06-0FF1-2CCC106263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75019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Grå Ly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B2B99E-26A7-540A-EFED-85DF970C6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63889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5D23B622-6A9F-815C-1CDC-14B9A0D3CB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0621579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5A3908-0AFF-D6A8-46D9-42DC7FD50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096A4A53-EAF1-77B0-C510-995212D332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53679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833B877-0C88-17C5-24E0-35B177E82B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589872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PUNK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D16AC82A-1728-628A-995C-47EF1421FB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393583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19" name="Pladsholder til indhold 3">
            <a:extLst>
              <a:ext uri="{FF2B5EF4-FFF2-40B4-BE49-F238E27FC236}">
                <a16:creationId xmlns:a16="http://schemas.microsoft.com/office/drawing/2014/main" id="{033B407E-B4D4-034E-9859-DF128F8FE2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426928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4D5E857E-A264-EF9E-C00C-38969B3AC9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495577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F3D6934-9693-D89F-ACF8-2156D428A8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203629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509BD905-1550-3337-5630-ED91DB3BC8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61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PUNK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D16AC82A-1728-628A-995C-47EF1421FB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139846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163F765-8ED7-EDBF-E658-74860AC079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579480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C93A1B7-D670-7B5D-5E26-A4C8D46E59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268491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38BE304E-F33D-6207-FA87-50CD55F3C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190008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9FBC088-493E-DFE8-9D18-1418444101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468097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kolonner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77A408-81ED-F4C8-07C1-87BF12928B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074040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456065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91FDD2C8-0048-4302-929A-62042FC2DB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88056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504192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AC145968-CE3A-1DB9-6671-58B7EBAB79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223367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kun logo+side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/>
          <a:lstStyle/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526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tom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5849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B98B4-1C61-A3DB-408A-F27336E7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909B36-2190-D2B9-FF38-F3068B3F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E57E7F0-D1CD-B8DB-DA19-2DC4C0B21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A08C7E2-2C69-6D63-59C3-FD1D160F9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346B03-6F1F-DA53-D83A-DEB4E6BEE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CF9F030-4F44-072E-D6D6-FD1D9D97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1440D46-8C3A-42A3-32A1-9F3AB1F2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A8EBF51-B94C-0DB1-06A8-CB508C69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2D7D0-CE73-0245-8085-75341928D1AA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005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9" name="Pladsholder til indhold 3">
            <a:extLst>
              <a:ext uri="{FF2B5EF4-FFF2-40B4-BE49-F238E27FC236}">
                <a16:creationId xmlns:a16="http://schemas.microsoft.com/office/drawing/2014/main" id="{033B407E-B4D4-034E-9859-DF128F8FE2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71C1C70-BFE9-0008-714E-77DC27463880}"/>
              </a:ext>
            </a:extLst>
          </p:cNvPr>
          <p:cNvSpPr txBox="1">
            <a:spLocks/>
          </p:cNvSpPr>
          <p:nvPr userDrawn="1"/>
        </p:nvSpPr>
        <p:spPr>
          <a:xfrm>
            <a:off x="11755346" y="6565900"/>
            <a:ext cx="446774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fld id="{ED41E4B6-8C0E-AA4D-BADC-88D0D282BB41}" type="slidenum">
              <a:rPr lang="da-DK" sz="1200" smtClean="0"/>
              <a:pPr algn="ctr">
                <a:lnSpc>
                  <a:spcPct val="120000"/>
                </a:lnSpc>
              </a:pPr>
              <a:t>‹#›</a:t>
            </a:fld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12139520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bokse mørk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0"/>
            <a:ext cx="11520000" cy="1296000"/>
          </a:xfrm>
        </p:spPr>
        <p:txBody>
          <a:bodyPr anchor="b" anchorCtr="0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da-DK"/>
              <a:t>Titel på slide - kort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999" y="1440000"/>
            <a:ext cx="5280000" cy="4537488"/>
          </a:xfrm>
        </p:spPr>
        <p:txBody>
          <a:bodyPr lIns="180000" tIns="72000" rIns="180000" bIns="72000" anchor="t" anchorCtr="0">
            <a:noAutofit/>
          </a:bodyPr>
          <a:lstStyle>
            <a:lvl1pPr>
              <a:defRPr sz="1100" b="0" i="0">
                <a:latin typeface="Avenir Next" panose="020B0503020202020204" pitchFamily="34" charset="0"/>
              </a:defRPr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F345EC-F218-4E47-9CC6-9E1DA9DEBA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36000" y="2320514"/>
            <a:ext cx="5280000" cy="4537487"/>
          </a:xfrm>
          <a:solidFill>
            <a:srgbClr val="545D65"/>
          </a:solidFill>
        </p:spPr>
        <p:txBody>
          <a:bodyPr lIns="180000" tIns="180000" rIns="180000" bIns="72000" anchor="t" anchorCtr="0">
            <a:noAutofit/>
          </a:bodyPr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6" name="Pladsholder til slidenummer 2">
            <a:extLst>
              <a:ext uri="{FF2B5EF4-FFF2-40B4-BE49-F238E27FC236}">
                <a16:creationId xmlns:a16="http://schemas.microsoft.com/office/drawing/2014/main" id="{CA938D6E-5373-AE4A-8176-95FF4B48B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69CEEA4-DB26-064B-9F0D-BCDC1CAA2949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7ABCA6-FB8A-5F40-F12D-4852C6DFE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7259" y="508422"/>
            <a:ext cx="1693333" cy="169801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7C3B3009-7097-F30F-F7BD-D5A576CF79C3}"/>
              </a:ext>
            </a:extLst>
          </p:cNvPr>
          <p:cNvCxnSpPr>
            <a:cxnSpLocks/>
          </p:cNvCxnSpPr>
          <p:nvPr userDrawn="1"/>
        </p:nvCxnSpPr>
        <p:spPr>
          <a:xfrm>
            <a:off x="672000" y="1296000"/>
            <a:ext cx="1200000" cy="0"/>
          </a:xfrm>
          <a:prstGeom prst="line">
            <a:avLst/>
          </a:prstGeom>
          <a:ln w="28575">
            <a:solidFill>
              <a:srgbClr val="F9C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6096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overskrift på 2 linjer + 1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000" y="0"/>
            <a:ext cx="9035301" cy="1296000"/>
          </a:xfrm>
        </p:spPr>
        <p:txBody>
          <a:bodyPr anchor="b" anchorCtr="0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da-DK"/>
              <a:t>Dette slides kan bruges, hvis der er mere end 1 linje i overskriften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2000" y="1441185"/>
            <a:ext cx="10748592" cy="4537488"/>
          </a:xfrm>
        </p:spPr>
        <p:txBody>
          <a:bodyPr lIns="180000" tIns="72000" rIns="180000" bIns="72000" anchor="t" anchorCtr="0">
            <a:noAutofit/>
          </a:bodyPr>
          <a:lstStyle>
            <a:lvl1pPr>
              <a:defRPr sz="1100" b="0" i="0">
                <a:latin typeface="Avenir Next" panose="020B0503020202020204" pitchFamily="34" charset="0"/>
              </a:defRPr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6" name="Pladsholder til slidenummer 2">
            <a:extLst>
              <a:ext uri="{FF2B5EF4-FFF2-40B4-BE49-F238E27FC236}">
                <a16:creationId xmlns:a16="http://schemas.microsoft.com/office/drawing/2014/main" id="{CA938D6E-5373-AE4A-8176-95FF4B48B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69CEEA4-DB26-064B-9F0D-BCDC1CAA2949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3AC1527-0238-4251-958A-EBFD3B52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7259" y="508422"/>
            <a:ext cx="1693333" cy="169801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B21F8F24-E0E6-FEA2-B1B4-D19A0F87FBDE}"/>
              </a:ext>
            </a:extLst>
          </p:cNvPr>
          <p:cNvCxnSpPr>
            <a:cxnSpLocks/>
          </p:cNvCxnSpPr>
          <p:nvPr userDrawn="1"/>
        </p:nvCxnSpPr>
        <p:spPr>
          <a:xfrm>
            <a:off x="672000" y="1296000"/>
            <a:ext cx="1200000" cy="0"/>
          </a:xfrm>
          <a:prstGeom prst="line">
            <a:avLst/>
          </a:prstGeom>
          <a:ln w="28575">
            <a:solidFill>
              <a:srgbClr val="F9C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857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053" y="256656"/>
            <a:ext cx="10515600" cy="1325563"/>
          </a:xfrm>
        </p:spPr>
        <p:txBody>
          <a:bodyPr anchor="b" anchorCtr="0">
            <a:noAutofit/>
          </a:bodyPr>
          <a:lstStyle/>
          <a:p>
            <a:r>
              <a:rPr lang="da-DK"/>
              <a:t>Titel på slide - kort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53" y="1818863"/>
            <a:ext cx="4269883" cy="4537488"/>
          </a:xfrm>
        </p:spPr>
        <p:txBody>
          <a:bodyPr anchor="t" anchorCtr="0">
            <a:noAutofit/>
          </a:bodyPr>
          <a:lstStyle>
            <a:lvl1pPr>
              <a:defRPr sz="1100"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F345EC-F218-4E47-9CC6-9E1DA9DEBA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5946" y="1818864"/>
            <a:ext cx="4266567" cy="4537487"/>
          </a:xfrm>
        </p:spPr>
        <p:txBody>
          <a:bodyPr anchor="t" anchorCtr="0">
            <a:no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58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7F4843BD-BE41-6E10-DB22-7D126995F2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2254381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D2FF76-0287-A336-D60D-439E78542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1A4A47-E4E6-6240-7ACD-3D6FBC5FED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9055357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C1BE39C-11C6-E529-BD91-D80088BEE4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64EC9D9F-8F1B-5B2D-EEC8-84A2E49DCD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937171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det med billede (INDSÆT BILLEDE SOM BAGGRUND UNDER 'DESIGN'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B238A067-3799-678D-5513-0BC9712EAC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rgbClr val="0595AA">
                  <a:alpha val="35887"/>
                </a:srgbClr>
              </a:gs>
              <a:gs pos="4000">
                <a:schemeClr val="accent1"/>
              </a:gs>
              <a:gs pos="100000">
                <a:srgbClr val="001965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b="0" i="0" noProof="0">
              <a:latin typeface="Avenir Next" panose="020B05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9859FE-6C72-D253-2CFA-9DEE5B2A7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8185" y="5696979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689B2D9E-2C7E-1B88-3A12-DAA432424C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192089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86CB3DFF-1503-EFA1-0D98-3B6C3FCEC0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393817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lleblad Grå Mø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048E95-087C-87BF-78E6-D72FBD79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73076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FD953E9B-C847-CB06-0FF1-2CCC106263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888934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Grå Ly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B2B99E-26A7-540A-EFED-85DF970C6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63889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5D23B622-6A9F-815C-1CDC-14B9A0D3CB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60185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19" name="Pladsholder til indhold 3">
            <a:extLst>
              <a:ext uri="{FF2B5EF4-FFF2-40B4-BE49-F238E27FC236}">
                <a16:creationId xmlns:a16="http://schemas.microsoft.com/office/drawing/2014/main" id="{033B407E-B4D4-034E-9859-DF128F8FE2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141838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5A3908-0AFF-D6A8-46D9-42DC7FD50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096A4A53-EAF1-77B0-C510-995212D332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0540639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31851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833B877-0C88-17C5-24E0-35B177E82B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119535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PUNK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D16AC82A-1728-628A-995C-47EF1421FB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544312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9" name="Pladsholder til indhold 3">
            <a:extLst>
              <a:ext uri="{FF2B5EF4-FFF2-40B4-BE49-F238E27FC236}">
                <a16:creationId xmlns:a16="http://schemas.microsoft.com/office/drawing/2014/main" id="{033B407E-B4D4-034E-9859-DF128F8FE2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71C1C70-BFE9-0008-714E-77DC27463880}"/>
              </a:ext>
            </a:extLst>
          </p:cNvPr>
          <p:cNvSpPr txBox="1">
            <a:spLocks/>
          </p:cNvSpPr>
          <p:nvPr userDrawn="1"/>
        </p:nvSpPr>
        <p:spPr>
          <a:xfrm>
            <a:off x="11755346" y="6565900"/>
            <a:ext cx="446774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fld id="{ED41E4B6-8C0E-AA4D-BADC-88D0D282BB41}" type="slidenum">
              <a:rPr lang="da-DK" sz="1200" smtClean="0"/>
              <a:pPr algn="ctr">
                <a:lnSpc>
                  <a:spcPct val="120000"/>
                </a:lnSpc>
              </a:pPr>
              <a:t>‹#›</a:t>
            </a:fld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12139520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4D5E857E-A264-EF9E-C00C-38969B3AC9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462185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F3D6934-9693-D89F-ACF8-2156D428A8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286833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509BD905-1550-3337-5630-ED91DB3BC8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998503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163F765-8ED7-EDBF-E658-74860AC079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17289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C93A1B7-D670-7B5D-5E26-A4C8D46E59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976589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38BE304E-F33D-6207-FA87-50CD55F3C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5087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4D5E857E-A264-EF9E-C00C-38969B3AC9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226338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9FBC088-493E-DFE8-9D18-1418444101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742142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kolonner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77A408-81ED-F4C8-07C1-87BF12928B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291814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456065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91FDD2C8-0048-4302-929A-62042FC2DB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2543218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504192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AC145968-CE3A-1DB9-6671-58B7EBAB79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87077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kun logo+side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/>
          <a:lstStyle/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774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tom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2310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bokse mørk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0"/>
            <a:ext cx="11520000" cy="1296000"/>
          </a:xfrm>
        </p:spPr>
        <p:txBody>
          <a:bodyPr anchor="b" anchorCtr="0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da-DK"/>
              <a:t>Titel på slide - kort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999" y="1440000"/>
            <a:ext cx="5280000" cy="4537488"/>
          </a:xfrm>
        </p:spPr>
        <p:txBody>
          <a:bodyPr lIns="180000" tIns="72000" rIns="180000" bIns="72000" anchor="t" anchorCtr="0">
            <a:noAutofit/>
          </a:bodyPr>
          <a:lstStyle>
            <a:lvl1pPr>
              <a:defRPr sz="1100" b="0" i="0">
                <a:latin typeface="Avenir Next" panose="020B0503020202020204" pitchFamily="34" charset="0"/>
              </a:defRPr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F345EC-F218-4E47-9CC6-9E1DA9DEBA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36000" y="2320514"/>
            <a:ext cx="5280000" cy="4537487"/>
          </a:xfrm>
          <a:solidFill>
            <a:srgbClr val="545D65"/>
          </a:solidFill>
        </p:spPr>
        <p:txBody>
          <a:bodyPr lIns="180000" tIns="180000" rIns="180000" bIns="72000" anchor="t" anchorCtr="0">
            <a:noAutofit/>
          </a:bodyPr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6" name="Pladsholder til slidenummer 2">
            <a:extLst>
              <a:ext uri="{FF2B5EF4-FFF2-40B4-BE49-F238E27FC236}">
                <a16:creationId xmlns:a16="http://schemas.microsoft.com/office/drawing/2014/main" id="{CA938D6E-5373-AE4A-8176-95FF4B48B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69CEEA4-DB26-064B-9F0D-BCDC1CAA2949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7ABCA6-FB8A-5F40-F12D-4852C6DFE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7259" y="508422"/>
            <a:ext cx="1693333" cy="169801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7C3B3009-7097-F30F-F7BD-D5A576CF79C3}"/>
              </a:ext>
            </a:extLst>
          </p:cNvPr>
          <p:cNvCxnSpPr>
            <a:cxnSpLocks/>
          </p:cNvCxnSpPr>
          <p:nvPr userDrawn="1"/>
        </p:nvCxnSpPr>
        <p:spPr>
          <a:xfrm>
            <a:off x="672000" y="1296000"/>
            <a:ext cx="1200000" cy="0"/>
          </a:xfrm>
          <a:prstGeom prst="line">
            <a:avLst/>
          </a:prstGeom>
          <a:ln w="28575">
            <a:solidFill>
              <a:srgbClr val="F9C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097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overskrift på 2 linjer + 1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000" y="0"/>
            <a:ext cx="9035301" cy="1296000"/>
          </a:xfrm>
        </p:spPr>
        <p:txBody>
          <a:bodyPr anchor="b" anchorCtr="0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da-DK"/>
              <a:t>Dette slides kan bruges, hvis der er mere end 1 linje i overskriften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2000" y="1441185"/>
            <a:ext cx="10748592" cy="4537488"/>
          </a:xfrm>
        </p:spPr>
        <p:txBody>
          <a:bodyPr lIns="180000" tIns="72000" rIns="180000" bIns="72000" anchor="t" anchorCtr="0">
            <a:noAutofit/>
          </a:bodyPr>
          <a:lstStyle>
            <a:lvl1pPr>
              <a:defRPr sz="1100" b="0" i="0">
                <a:latin typeface="Avenir Next" panose="020B0503020202020204" pitchFamily="34" charset="0"/>
              </a:defRPr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6" name="Pladsholder til slidenummer 2">
            <a:extLst>
              <a:ext uri="{FF2B5EF4-FFF2-40B4-BE49-F238E27FC236}">
                <a16:creationId xmlns:a16="http://schemas.microsoft.com/office/drawing/2014/main" id="{CA938D6E-5373-AE4A-8176-95FF4B48B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69CEEA4-DB26-064B-9F0D-BCDC1CAA2949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3AC1527-0238-4251-958A-EBFD3B52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7259" y="508422"/>
            <a:ext cx="1693333" cy="169801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B21F8F24-E0E6-FEA2-B1B4-D19A0F87FBDE}"/>
              </a:ext>
            </a:extLst>
          </p:cNvPr>
          <p:cNvCxnSpPr>
            <a:cxnSpLocks/>
          </p:cNvCxnSpPr>
          <p:nvPr userDrawn="1"/>
        </p:nvCxnSpPr>
        <p:spPr>
          <a:xfrm>
            <a:off x="672000" y="1296000"/>
            <a:ext cx="1200000" cy="0"/>
          </a:xfrm>
          <a:prstGeom prst="line">
            <a:avLst/>
          </a:prstGeom>
          <a:ln w="28575">
            <a:solidFill>
              <a:srgbClr val="F9C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041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053" y="256656"/>
            <a:ext cx="10515600" cy="1325563"/>
          </a:xfrm>
        </p:spPr>
        <p:txBody>
          <a:bodyPr anchor="b" anchorCtr="0">
            <a:noAutofit/>
          </a:bodyPr>
          <a:lstStyle/>
          <a:p>
            <a:r>
              <a:rPr lang="da-DK"/>
              <a:t>Titel på slide - kort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53" y="1818863"/>
            <a:ext cx="4269883" cy="4537488"/>
          </a:xfrm>
        </p:spPr>
        <p:txBody>
          <a:bodyPr anchor="t" anchorCtr="0">
            <a:noAutofit/>
          </a:bodyPr>
          <a:lstStyle>
            <a:lvl1pPr>
              <a:defRPr sz="1100"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F345EC-F218-4E47-9CC6-9E1DA9DEBA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5946" y="1818864"/>
            <a:ext cx="4266567" cy="4537487"/>
          </a:xfrm>
        </p:spPr>
        <p:txBody>
          <a:bodyPr anchor="t" anchorCtr="0">
            <a:no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129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2FD1B-05F6-BAC8-5BF3-5B54AA1E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13E85D-2B73-7823-9005-A1E4DDC3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F0FD74-276D-0904-64EF-48644480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413A4D-B0E6-E0A9-0D9B-4B7F4D9C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5B0F91E-E9A5-EBF7-F3BB-A630F883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D7D0-CE73-0245-8085-75341928D1A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2495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F3D6934-9693-D89F-ACF8-2156D428A8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1537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509BD905-1550-3337-5630-ED91DB3BC8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37750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163F765-8ED7-EDBF-E658-74860AC079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25904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C93A1B7-D670-7B5D-5E26-A4C8D46E59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6220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D2FF76-0287-A336-D60D-439E78542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1A4A47-E4E6-6240-7ACD-3D6FBC5FED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454009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38BE304E-F33D-6207-FA87-50CD55F3C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12264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9FBC088-493E-DFE8-9D18-1418444101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45280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kolonner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77A408-81ED-F4C8-07C1-87BF12928B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21457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456065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91FDD2C8-0048-4302-929A-62042FC2DB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7792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504192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AC145968-CE3A-1DB9-6671-58B7EBAB79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70760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kun logo+side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/>
          <a:lstStyle/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05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tom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31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bokse mørk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0"/>
            <a:ext cx="11520000" cy="1296000"/>
          </a:xfrm>
        </p:spPr>
        <p:txBody>
          <a:bodyPr anchor="b" anchorCtr="0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da-DK"/>
              <a:t>Titel på slide - kort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999" y="1440000"/>
            <a:ext cx="5280000" cy="4537488"/>
          </a:xfrm>
        </p:spPr>
        <p:txBody>
          <a:bodyPr lIns="180000" tIns="72000" rIns="180000" bIns="72000" anchor="t" anchorCtr="0">
            <a:noAutofit/>
          </a:bodyPr>
          <a:lstStyle>
            <a:lvl1pPr>
              <a:defRPr sz="1100" b="0" i="0">
                <a:latin typeface="Avenir Next" panose="020B0503020202020204" pitchFamily="34" charset="0"/>
              </a:defRPr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F345EC-F218-4E47-9CC6-9E1DA9DEBA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36000" y="2320514"/>
            <a:ext cx="5280000" cy="4537487"/>
          </a:xfrm>
          <a:solidFill>
            <a:srgbClr val="545D65"/>
          </a:solidFill>
        </p:spPr>
        <p:txBody>
          <a:bodyPr lIns="180000" tIns="180000" rIns="180000" bIns="72000" anchor="t" anchorCtr="0">
            <a:noAutofit/>
          </a:bodyPr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6" name="Pladsholder til slidenummer 2">
            <a:extLst>
              <a:ext uri="{FF2B5EF4-FFF2-40B4-BE49-F238E27FC236}">
                <a16:creationId xmlns:a16="http://schemas.microsoft.com/office/drawing/2014/main" id="{CA938D6E-5373-AE4A-8176-95FF4B48B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69CEEA4-DB26-064B-9F0D-BCDC1CAA2949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7ABCA6-FB8A-5F40-F12D-4852C6DFE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7259" y="508422"/>
            <a:ext cx="1693333" cy="169801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7C3B3009-7097-F30F-F7BD-D5A576CF79C3}"/>
              </a:ext>
            </a:extLst>
          </p:cNvPr>
          <p:cNvCxnSpPr>
            <a:cxnSpLocks/>
          </p:cNvCxnSpPr>
          <p:nvPr userDrawn="1"/>
        </p:nvCxnSpPr>
        <p:spPr>
          <a:xfrm>
            <a:off x="672000" y="1296000"/>
            <a:ext cx="1200000" cy="0"/>
          </a:xfrm>
          <a:prstGeom prst="line">
            <a:avLst/>
          </a:prstGeom>
          <a:ln w="28575">
            <a:solidFill>
              <a:srgbClr val="F9C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115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overskrift på 2 linjer + 1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000" y="0"/>
            <a:ext cx="9035301" cy="1296000"/>
          </a:xfrm>
        </p:spPr>
        <p:txBody>
          <a:bodyPr anchor="b" anchorCtr="0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da-DK"/>
              <a:t>Dette slides kan bruges, hvis der er mere end 1 linje i overskriften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2000" y="1441185"/>
            <a:ext cx="10748592" cy="4537488"/>
          </a:xfrm>
        </p:spPr>
        <p:txBody>
          <a:bodyPr lIns="180000" tIns="72000" rIns="180000" bIns="72000" anchor="t" anchorCtr="0">
            <a:noAutofit/>
          </a:bodyPr>
          <a:lstStyle>
            <a:lvl1pPr>
              <a:defRPr sz="1100" b="0" i="0">
                <a:latin typeface="Avenir Next" panose="020B0503020202020204" pitchFamily="34" charset="0"/>
              </a:defRPr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6" name="Pladsholder til slidenummer 2">
            <a:extLst>
              <a:ext uri="{FF2B5EF4-FFF2-40B4-BE49-F238E27FC236}">
                <a16:creationId xmlns:a16="http://schemas.microsoft.com/office/drawing/2014/main" id="{CA938D6E-5373-AE4A-8176-95FF4B48B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69CEEA4-DB26-064B-9F0D-BCDC1CAA2949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3AC1527-0238-4251-958A-EBFD3B52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7259" y="508422"/>
            <a:ext cx="1693333" cy="169801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B21F8F24-E0E6-FEA2-B1B4-D19A0F87FBDE}"/>
              </a:ext>
            </a:extLst>
          </p:cNvPr>
          <p:cNvCxnSpPr>
            <a:cxnSpLocks/>
          </p:cNvCxnSpPr>
          <p:nvPr userDrawn="1"/>
        </p:nvCxnSpPr>
        <p:spPr>
          <a:xfrm>
            <a:off x="672000" y="1296000"/>
            <a:ext cx="1200000" cy="0"/>
          </a:xfrm>
          <a:prstGeom prst="line">
            <a:avLst/>
          </a:prstGeom>
          <a:ln w="28575">
            <a:solidFill>
              <a:srgbClr val="F9C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38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053" y="256656"/>
            <a:ext cx="10515600" cy="1325563"/>
          </a:xfrm>
        </p:spPr>
        <p:txBody>
          <a:bodyPr anchor="b" anchorCtr="0">
            <a:noAutofit/>
          </a:bodyPr>
          <a:lstStyle/>
          <a:p>
            <a:r>
              <a:rPr lang="da-DK"/>
              <a:t>Titel på slide - kort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53" y="1818863"/>
            <a:ext cx="4269883" cy="4537488"/>
          </a:xfrm>
        </p:spPr>
        <p:txBody>
          <a:bodyPr anchor="t" anchorCtr="0">
            <a:noAutofit/>
          </a:bodyPr>
          <a:lstStyle>
            <a:lvl1pPr>
              <a:defRPr sz="1100"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F345EC-F218-4E47-9CC6-9E1DA9DEBA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5946" y="1818864"/>
            <a:ext cx="4266567" cy="4537487"/>
          </a:xfrm>
        </p:spPr>
        <p:txBody>
          <a:bodyPr anchor="t" anchorCtr="0">
            <a:no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C1BE39C-11C6-E529-BD91-D80088BEE4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64EC9D9F-8F1B-5B2D-EEC8-84A2E49DCD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073191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2FD1B-05F6-BAC8-5BF3-5B54AA1E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13E85D-2B73-7823-9005-A1E4DDC3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F0FD74-276D-0904-64EF-48644480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413A4D-B0E6-E0A9-0D9B-4B7F4D9C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5B0F91E-E9A5-EBF7-F3BB-A630F883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D7D0-CE73-0245-8085-75341928D1A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2495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D2FF76-0287-A336-D60D-439E78542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7F4843BD-BE41-6E10-DB22-7D126995F2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11454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D2FF76-0287-A336-D60D-439E78542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1A4A47-E4E6-6240-7ACD-3D6FBC5FED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578002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C1BE39C-11C6-E529-BD91-D80088BEE4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64EC9D9F-8F1B-5B2D-EEC8-84A2E49DCD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891664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det med billede (INDSÆT BILLEDE SOM BAGGRUND UNDER 'DESIGN'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B238A067-3799-678D-5513-0BC9712EAC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rgbClr val="0595AA">
                  <a:alpha val="35887"/>
                </a:srgbClr>
              </a:gs>
              <a:gs pos="4000">
                <a:schemeClr val="accent1"/>
              </a:gs>
              <a:gs pos="100000">
                <a:srgbClr val="001965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b="0" i="0" noProof="0">
              <a:latin typeface="Avenir Next" panose="020B05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9859FE-6C72-D253-2CFA-9DEE5B2A7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8185" y="5696979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689B2D9E-2C7E-1B88-3A12-DAA432424C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238538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048E95-087C-87BF-78E6-D72FBD79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73076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86CB3DFF-1503-EFA1-0D98-3B6C3FCEC0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22767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lleblad Grå Mø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048E95-087C-87BF-78E6-D72FBD79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73076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FD953E9B-C847-CB06-0FF1-2CCC106263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53941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Grå Ly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B2B99E-26A7-540A-EFED-85DF970C6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63889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5D23B622-6A9F-815C-1CDC-14B9A0D3CB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43938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5A3908-0AFF-D6A8-46D9-42DC7FD50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096A4A53-EAF1-77B0-C510-995212D332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00855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833B877-0C88-17C5-24E0-35B177E82B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122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det med billede (INDSÆT BILLEDE SOM BAGGRUND UNDER 'DESIGN'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B238A067-3799-678D-5513-0BC9712EAC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rgbClr val="0595AA">
                  <a:alpha val="35887"/>
                </a:srgbClr>
              </a:gs>
              <a:gs pos="4000">
                <a:schemeClr val="accent1"/>
              </a:gs>
              <a:gs pos="100000">
                <a:srgbClr val="001965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b="0" i="0" noProof="0">
              <a:latin typeface="Avenir Next" panose="020B05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9859FE-6C72-D253-2CFA-9DEE5B2A7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8185" y="5696979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689B2D9E-2C7E-1B88-3A12-DAA432424C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19029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PUNK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D16AC82A-1728-628A-995C-47EF1421FB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36458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19" name="Pladsholder til indhold 3">
            <a:extLst>
              <a:ext uri="{FF2B5EF4-FFF2-40B4-BE49-F238E27FC236}">
                <a16:creationId xmlns:a16="http://schemas.microsoft.com/office/drawing/2014/main" id="{033B407E-B4D4-034E-9859-DF128F8FE2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62892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4D5E857E-A264-EF9E-C00C-38969B3AC9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0746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F3D6934-9693-D89F-ACF8-2156D428A8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35780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509BD905-1550-3337-5630-ED91DB3BC8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412786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163F765-8ED7-EDBF-E658-74860AC079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63714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C93A1B7-D670-7B5D-5E26-A4C8D46E59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33210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38BE304E-F33D-6207-FA87-50CD55F3C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028865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9FBC088-493E-DFE8-9D18-1418444101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79114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kolonner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77A408-81ED-F4C8-07C1-87BF12928B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583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86CB3DFF-1503-EFA1-0D98-3B6C3FCEC0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39381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456065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91FDD2C8-0048-4302-929A-62042FC2DB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30754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504192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AC145968-CE3A-1DB9-6671-58B7EBAB79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90770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kun logo+side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/>
          <a:lstStyle/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01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tom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996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F398117-B5AD-22B3-64AD-73A00DC5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A4A39A-36EB-0E4B-DF4C-231BF766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CF89B0-C5FE-C7EB-E129-9FBD17FB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F329-D353-9B49-87C2-3A4ADDEF38A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70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Standard / total billede</a:t>
            </a:r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728134" y="1562104"/>
            <a:ext cx="10865556" cy="3682999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indent="-148500">
              <a:defRPr sz="900"/>
            </a:lvl1pPr>
          </a:lstStyle>
          <a:p>
            <a:endParaRPr lang="da-DK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4"/>
          </p:nvPr>
        </p:nvSpPr>
        <p:spPr>
          <a:xfrm>
            <a:off x="423333" y="5346700"/>
            <a:ext cx="11170355" cy="723900"/>
          </a:xfrm>
        </p:spPr>
        <p:txBody>
          <a:bodyPr>
            <a:noAutofit/>
          </a:bodyPr>
          <a:lstStyle>
            <a:lvl1pPr indent="-148500"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47701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D2FF76-0287-A336-D60D-439E78542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7F4843BD-BE41-6E10-DB22-7D126995F2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682831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D2FF76-0287-A336-D60D-439E78542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1A4A47-E4E6-6240-7ACD-3D6FBC5FED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311961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C1BE39C-11C6-E529-BD91-D80088BEE4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64EC9D9F-8F1B-5B2D-EEC8-84A2E49DCD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193567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det med billede (INDSÆT BILLEDE SOM BAGGRUND UNDER 'DESIGN'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B238A067-3799-678D-5513-0BC9712EAC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rgbClr val="0595AA">
                  <a:alpha val="35887"/>
                </a:srgbClr>
              </a:gs>
              <a:gs pos="4000">
                <a:schemeClr val="accent1"/>
              </a:gs>
              <a:gs pos="100000">
                <a:srgbClr val="001965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b="0" i="0" noProof="0">
              <a:latin typeface="Avenir Next" panose="020B05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9859FE-6C72-D253-2CFA-9DEE5B2A7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8185" y="5696979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689B2D9E-2C7E-1B88-3A12-DAA432424C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958960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048E95-087C-87BF-78E6-D72FBD79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73076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86CB3DFF-1503-EFA1-0D98-3B6C3FCEC0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448013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048E95-087C-87BF-78E6-D72FBD79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73076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86CB3DFF-1503-EFA1-0D98-3B6C3FCEC0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428827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lleblad Grå Mø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048E95-087C-87BF-78E6-D72FBD79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73076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FD953E9B-C847-CB06-0FF1-2CCC106263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54922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Grå Ly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B2B99E-26A7-540A-EFED-85DF970C6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63889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5D23B622-6A9F-815C-1CDC-14B9A0D3CB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83411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5A3908-0AFF-D6A8-46D9-42DC7FD50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096A4A53-EAF1-77B0-C510-995212D332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51890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833B877-0C88-17C5-24E0-35B177E82B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183005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PUNK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D16AC82A-1728-628A-995C-47EF1421FB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01711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19" name="Pladsholder til indhold 3">
            <a:extLst>
              <a:ext uri="{FF2B5EF4-FFF2-40B4-BE49-F238E27FC236}">
                <a16:creationId xmlns:a16="http://schemas.microsoft.com/office/drawing/2014/main" id="{033B407E-B4D4-034E-9859-DF128F8FE2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69433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4D5E857E-A264-EF9E-C00C-38969B3AC9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581215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F3D6934-9693-D89F-ACF8-2156D428A8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4375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509BD905-1550-3337-5630-ED91DB3BC8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6321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lleblad Grå Mø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048E95-087C-87BF-78E6-D72FBD79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73076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FD953E9B-C847-CB06-0FF1-2CCC106263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09142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163F765-8ED7-EDBF-E658-74860AC079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19663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C93A1B7-D670-7B5D-5E26-A4C8D46E59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31404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38BE304E-F33D-6207-FA87-50CD55F3C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848496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9FBC088-493E-DFE8-9D18-1418444101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279253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kolonner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77A408-81ED-F4C8-07C1-87BF12928B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29936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456065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91FDD2C8-0048-4302-929A-62042FC2DB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54254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7504192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AC145968-CE3A-1DB9-6671-58B7EBAB79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91448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kun logo+side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/>
          <a:lstStyle/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532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tom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9717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2FD1B-05F6-BAC8-5BF3-5B54AA1E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13E85D-2B73-7823-9005-A1E4DDC3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F0FD74-276D-0904-64EF-48644480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413A4D-B0E6-E0A9-0D9B-4B7F4D9C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5B0F91E-E9A5-EBF7-F3BB-A630F883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D7D0-CE73-0245-8085-75341928D1A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939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Grå Ly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B2B99E-26A7-540A-EFED-85DF970C6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63889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5D23B622-6A9F-815C-1CDC-14B9A0D3CB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205667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053" y="256656"/>
            <a:ext cx="10515600" cy="1325563"/>
          </a:xfrm>
        </p:spPr>
        <p:txBody>
          <a:bodyPr anchor="b" anchorCtr="0">
            <a:noAutofit/>
          </a:bodyPr>
          <a:lstStyle/>
          <a:p>
            <a:r>
              <a:rPr lang="da-DK"/>
              <a:t>Titel på slide - kort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53" y="1818863"/>
            <a:ext cx="4269883" cy="4537488"/>
          </a:xfrm>
        </p:spPr>
        <p:txBody>
          <a:bodyPr anchor="t" anchorCtr="0">
            <a:noAutofit/>
          </a:bodyPr>
          <a:lstStyle>
            <a:lvl1pPr>
              <a:defRPr sz="1100"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F345EC-F218-4E47-9CC6-9E1DA9DEBA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5946" y="1818864"/>
            <a:ext cx="4266567" cy="4537487"/>
          </a:xfrm>
        </p:spPr>
        <p:txBody>
          <a:bodyPr anchor="t" anchorCtr="0">
            <a:no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94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D2FF76-0287-A336-D60D-439E78542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7F4843BD-BE41-6E10-DB22-7D126995F2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7347274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D2FF76-0287-A336-D60D-439E78542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1A4A47-E4E6-6240-7ACD-3D6FBC5FED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1822782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C1BE39C-11C6-E529-BD91-D80088BEE4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329" y="5700353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64EC9D9F-8F1B-5B2D-EEC8-84A2E49DCD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74538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det med billede (INDSÆT BILLEDE SOM BAGGRUND UNDER 'DESIGN'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B238A067-3799-678D-5513-0BC9712EAC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rgbClr val="0595AA">
                  <a:alpha val="35887"/>
                </a:srgbClr>
              </a:gs>
              <a:gs pos="4000">
                <a:schemeClr val="accent1"/>
              </a:gs>
              <a:gs pos="100000">
                <a:srgbClr val="001965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b="0" i="0" noProof="0">
              <a:latin typeface="Avenir Next" panose="020B05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9859FE-6C72-D253-2CFA-9DEE5B2A7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8185" y="5696979"/>
            <a:ext cx="3600000" cy="482706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38C6536-619A-014C-4CEA-82CD05D9D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519" y="4211052"/>
            <a:ext cx="7186666" cy="14050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1">
                <a:solidFill>
                  <a:schemeClr val="bg1"/>
                </a:solidFill>
                <a:latin typeface="Avenir Next" panose="020B0503020202020204" pitchFamily="34" charset="0"/>
              </a:rPr>
              <a:t>Kundenavn</a:t>
            </a:r>
          </a:p>
          <a:p>
            <a:r>
              <a:rPr lang="da-DK">
                <a:solidFill>
                  <a:schemeClr val="bg1"/>
                </a:solidFill>
                <a:latin typeface="Avenir Next" panose="020B0503020202020204" pitchFamily="34" charset="0"/>
              </a:rPr>
              <a:t>XX. måned XXXX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689B2D9E-2C7E-1B88-3A12-DAA432424C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520" y="1241869"/>
            <a:ext cx="7186666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48420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Turkis">
    <p:bg>
      <p:bgPr>
        <a:solidFill>
          <a:srgbClr val="05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048E95-087C-87BF-78E6-D72FBD79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73076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86CB3DFF-1503-EFA1-0D98-3B6C3FCEC0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09808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lleblad Grå Mø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048E95-087C-87BF-78E6-D72FBD795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73076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FD953E9B-C847-CB06-0FF1-2CCC106263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182523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Grå Ly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B2B99E-26A7-540A-EFED-85DF970C6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8" y="463889"/>
            <a:ext cx="1800000" cy="24135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5D23B622-6A9F-815C-1CDC-14B9A0D3CB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734850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5A3908-0AFF-D6A8-46D9-42DC7FD50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096A4A53-EAF1-77B0-C510-995212D332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871372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833B877-0C88-17C5-24E0-35B177E82B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4241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999E0F-AA49-EB07-E948-99D0A30C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37" y="4990560"/>
            <a:ext cx="952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603DE5-4855-F722-6928-906ECDCC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5A3908-0AFF-D6A8-46D9-42DC7FD50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096A4A53-EAF1-77B0-C510-995212D332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136" y="2188029"/>
            <a:ext cx="9525211" cy="2661103"/>
          </a:xfrm>
        </p:spPr>
        <p:txBody>
          <a:bodyPr anchor="b">
            <a:normAutofit/>
          </a:bodyPr>
          <a:lstStyle>
            <a:lvl1pPr marL="0" indent="0">
              <a:buNone/>
              <a:defRPr sz="6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358068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 PUNK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0" y="1825624"/>
            <a:ext cx="11318697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D16AC82A-1728-628A-995C-47EF1421FB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417722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19" name="Pladsholder til indhold 3">
            <a:extLst>
              <a:ext uri="{FF2B5EF4-FFF2-40B4-BE49-F238E27FC236}">
                <a16:creationId xmlns:a16="http://schemas.microsoft.com/office/drawing/2014/main" id="{033B407E-B4D4-034E-9859-DF128F8FE2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592298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5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4D5E857E-A264-EF9E-C00C-38969B3AC9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359998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F3D6934-9693-D89F-ACF8-2156D428A8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885862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turkis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509BD905-1550-3337-5630-ED91DB3BC8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83283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163F765-8ED7-EDBF-E658-74860AC079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399551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Grå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54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ECF8D2-476E-21FA-524A-76FE9B0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325" y="1825624"/>
            <a:ext cx="5400000" cy="5032375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EC93A1B7-D670-7B5D-5E26-A4C8D46E59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651805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46651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38BE304E-F33D-6207-FA87-50CD55F3C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081593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 + smal tekstbok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39FBC088-493E-DFE8-9D18-1418444101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164347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kolonner + smal tekstbok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D662F-7F2C-FAC6-4CE6-F839647E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51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638E0FD5-FD90-DEAF-76FA-AA3686004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55348" y="6490747"/>
            <a:ext cx="436652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fld id="{E5836F04-98EC-D148-91B6-38C9887B414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EC7026-94A0-FE19-37A0-96B87516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349" y="473076"/>
            <a:ext cx="1800000" cy="241353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2A2D1EC-A5A3-1C62-4D83-6A46573C33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96000" y="1825624"/>
            <a:ext cx="3600000" cy="46651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7A77E6E-4531-8282-8C87-CB0776F5618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55348" y="1825624"/>
            <a:ext cx="3600000" cy="5032376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77A408-81ED-F4C8-07C1-87BF12928B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650" y="473075"/>
            <a:ext cx="9277350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6793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slideLayout" Target="../slideLayouts/slideLayout1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008087E-062E-98F2-9EEA-CF8F0669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51" y="473076"/>
            <a:ext cx="9277351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B4DA8C-F70C-84F5-D178-1AB702761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651" y="1832515"/>
            <a:ext cx="11318697" cy="465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3749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99" r:id="rId3"/>
    <p:sldLayoutId id="2147483716" r:id="rId4"/>
    <p:sldLayoutId id="2147483860" r:id="rId5"/>
    <p:sldLayoutId id="2147483700" r:id="rId6"/>
    <p:sldLayoutId id="2147483701" r:id="rId7"/>
    <p:sldLayoutId id="2147483702" r:id="rId8"/>
    <p:sldLayoutId id="2147483687" r:id="rId9"/>
    <p:sldLayoutId id="2147483861" r:id="rId10"/>
    <p:sldLayoutId id="2147483705" r:id="rId11"/>
    <p:sldLayoutId id="2147483698" r:id="rId12"/>
    <p:sldLayoutId id="2147483862" r:id="rId13"/>
    <p:sldLayoutId id="2147483688" r:id="rId14"/>
    <p:sldLayoutId id="2147483706" r:id="rId15"/>
    <p:sldLayoutId id="2147483704" r:id="rId16"/>
    <p:sldLayoutId id="2147483707" r:id="rId17"/>
    <p:sldLayoutId id="2147483708" r:id="rId18"/>
    <p:sldLayoutId id="2147483709" r:id="rId19"/>
    <p:sldLayoutId id="2147483697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46" r:id="rId27"/>
    <p:sldLayoutId id="2147483747" r:id="rId28"/>
    <p:sldLayoutId id="2147483748" r:id="rId29"/>
    <p:sldLayoutId id="2147483864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008087E-062E-98F2-9EEA-CF8F0669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51" y="473076"/>
            <a:ext cx="9277351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B4DA8C-F70C-84F5-D178-1AB702761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651" y="1832515"/>
            <a:ext cx="11318697" cy="465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3270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008087E-062E-98F2-9EEA-CF8F0669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51" y="473076"/>
            <a:ext cx="9277351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B4DA8C-F70C-84F5-D178-1AB702761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651" y="1832515"/>
            <a:ext cx="11318697" cy="465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8786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008087E-062E-98F2-9EEA-CF8F0669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51" y="473076"/>
            <a:ext cx="9277351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B4DA8C-F70C-84F5-D178-1AB702761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651" y="1832515"/>
            <a:ext cx="11318697" cy="465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3301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800" r:id="rId24"/>
    <p:sldLayoutId id="2147483801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008087E-062E-98F2-9EEA-CF8F0669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51" y="473076"/>
            <a:ext cx="9277351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B4DA8C-F70C-84F5-D178-1AB702761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651" y="1832515"/>
            <a:ext cx="11318697" cy="465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3282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7" r:id="rId24"/>
    <p:sldLayoutId id="2147483828" r:id="rId25"/>
    <p:sldLayoutId id="2147483829" r:id="rId26"/>
    <p:sldLayoutId id="2147483830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008087E-062E-98F2-9EEA-CF8F0669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51" y="473076"/>
            <a:ext cx="9277351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B4DA8C-F70C-84F5-D178-1AB702761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651" y="1832515"/>
            <a:ext cx="11318697" cy="465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3192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9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46870334?share=cop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9.xml"/><Relationship Id="rId5" Type="http://schemas.openxmlformats.org/officeDocument/2006/relationships/hyperlink" Target="https://faellesomaarhus.aarhus.dk/digitalisering-og-ai/ai-screeningsvaerktoej-kan-vi-maa-vi-boer-vi" TargetMode="External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0CEAEC-1419-F6A0-E31E-D93023F71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ndertitel 1">
            <a:extLst>
              <a:ext uri="{FF2B5EF4-FFF2-40B4-BE49-F238E27FC236}">
                <a16:creationId xmlns:a16="http://schemas.microsoft.com/office/drawing/2014/main" id="{C188EB3B-A990-B74A-9E55-149C4ADA1E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1988" y="2398713"/>
            <a:ext cx="9839325" cy="3381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Værktøjer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Seks dialogværktøjer til fælles afklaring om AI </a:t>
            </a:r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9C0ABBF9-1EE2-C8BE-C2DA-5E772AF48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6734" y="5727490"/>
            <a:ext cx="2657475" cy="9239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B98CAC-E4B9-DF28-53F8-D654EDDC7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0784" y="6161387"/>
            <a:ext cx="1800000" cy="2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4B796-4A3C-357D-A74D-8C5E27172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EC2C389-EDCF-085C-E1A0-0E1E893EC5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1825" y="330200"/>
            <a:ext cx="9499600" cy="1128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Værktøj 4: Skal vi tage denne AI-løsning i brug?</a:t>
            </a:r>
            <a:br>
              <a:rPr kumimoji="0" lang="da-DK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Overvej både teknik, lovgivning, værdi og etik</a:t>
            </a:r>
            <a:endParaRPr kumimoji="0" lang="da-DK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18" name="Kombinationskurve 17" descr="Illustrationen viser en trappe med 4 trin. Du starter fra bunden, med første spørgsmål, og bevæger dig op af trappen ved hvert spørgsmål. ">
            <a:extLst>
              <a:ext uri="{FF2B5EF4-FFF2-40B4-BE49-F238E27FC236}">
                <a16:creationId xmlns:a16="http://schemas.microsoft.com/office/drawing/2014/main" id="{0135A443-C5B3-ADAF-EFC1-4B26B2AE9C2A}"/>
              </a:ext>
            </a:extLst>
          </p:cNvPr>
          <p:cNvSpPr/>
          <p:nvPr/>
        </p:nvSpPr>
        <p:spPr>
          <a:xfrm>
            <a:off x="552506" y="1756994"/>
            <a:ext cx="4356746" cy="4509657"/>
          </a:xfrm>
          <a:custGeom>
            <a:avLst/>
            <a:gdLst>
              <a:gd name="connsiteX0" fmla="*/ 2516593 w 3166036"/>
              <a:gd name="connsiteY0" fmla="*/ 405902 h 2597773"/>
              <a:gd name="connsiteX1" fmla="*/ 3166036 w 3166036"/>
              <a:gd name="connsiteY1" fmla="*/ 405902 h 2597773"/>
              <a:gd name="connsiteX2" fmla="*/ 3166036 w 3166036"/>
              <a:gd name="connsiteY2" fmla="*/ 0 h 2597773"/>
              <a:gd name="connsiteX3" fmla="*/ 2110691 w 3166036"/>
              <a:gd name="connsiteY3" fmla="*/ 0 h 2597773"/>
              <a:gd name="connsiteX4" fmla="*/ 2110691 w 3166036"/>
              <a:gd name="connsiteY4" fmla="*/ 730624 h 2597773"/>
              <a:gd name="connsiteX5" fmla="*/ 1380067 w 3166036"/>
              <a:gd name="connsiteY5" fmla="*/ 730624 h 2597773"/>
              <a:gd name="connsiteX6" fmla="*/ 1380067 w 3166036"/>
              <a:gd name="connsiteY6" fmla="*/ 1461248 h 2597773"/>
              <a:gd name="connsiteX7" fmla="*/ 649443 w 3166036"/>
              <a:gd name="connsiteY7" fmla="*/ 1461248 h 2597773"/>
              <a:gd name="connsiteX8" fmla="*/ 649443 w 3166036"/>
              <a:gd name="connsiteY8" fmla="*/ 2191871 h 2597773"/>
              <a:gd name="connsiteX9" fmla="*/ 0 w 3166036"/>
              <a:gd name="connsiteY9" fmla="*/ 2191871 h 2597773"/>
              <a:gd name="connsiteX10" fmla="*/ 0 w 3166036"/>
              <a:gd name="connsiteY10" fmla="*/ 2597773 h 2597773"/>
              <a:gd name="connsiteX11" fmla="*/ 1055346 w 3166036"/>
              <a:gd name="connsiteY11" fmla="*/ 2597773 h 2597773"/>
              <a:gd name="connsiteX12" fmla="*/ 1055346 w 3166036"/>
              <a:gd name="connsiteY12" fmla="*/ 1867150 h 2597773"/>
              <a:gd name="connsiteX13" fmla="*/ 1785969 w 3166036"/>
              <a:gd name="connsiteY13" fmla="*/ 1867150 h 2597773"/>
              <a:gd name="connsiteX14" fmla="*/ 1785969 w 3166036"/>
              <a:gd name="connsiteY14" fmla="*/ 1136526 h 2597773"/>
              <a:gd name="connsiteX15" fmla="*/ 2516593 w 3166036"/>
              <a:gd name="connsiteY15" fmla="*/ 1136526 h 2597773"/>
              <a:gd name="connsiteX16" fmla="*/ 2516593 w 3166036"/>
              <a:gd name="connsiteY16" fmla="*/ 405902 h 259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66036" h="2597773">
                <a:moveTo>
                  <a:pt x="2516593" y="405902"/>
                </a:moveTo>
                <a:lnTo>
                  <a:pt x="3166036" y="405902"/>
                </a:lnTo>
                <a:lnTo>
                  <a:pt x="3166036" y="0"/>
                </a:lnTo>
                <a:lnTo>
                  <a:pt x="2110691" y="0"/>
                </a:lnTo>
                <a:lnTo>
                  <a:pt x="2110691" y="730624"/>
                </a:lnTo>
                <a:lnTo>
                  <a:pt x="1380067" y="730624"/>
                </a:lnTo>
                <a:lnTo>
                  <a:pt x="1380067" y="1461248"/>
                </a:lnTo>
                <a:lnTo>
                  <a:pt x="649443" y="1461248"/>
                </a:lnTo>
                <a:lnTo>
                  <a:pt x="649443" y="2191871"/>
                </a:lnTo>
                <a:lnTo>
                  <a:pt x="0" y="2191871"/>
                </a:lnTo>
                <a:lnTo>
                  <a:pt x="0" y="2597773"/>
                </a:lnTo>
                <a:lnTo>
                  <a:pt x="1055346" y="2597773"/>
                </a:lnTo>
                <a:lnTo>
                  <a:pt x="1055346" y="1867150"/>
                </a:lnTo>
                <a:lnTo>
                  <a:pt x="1785969" y="1867150"/>
                </a:lnTo>
                <a:lnTo>
                  <a:pt x="1785969" y="1136526"/>
                </a:lnTo>
                <a:lnTo>
                  <a:pt x="2516593" y="1136526"/>
                </a:lnTo>
                <a:lnTo>
                  <a:pt x="2516593" y="405902"/>
                </a:lnTo>
                <a:close/>
              </a:path>
            </a:pathLst>
          </a:custGeom>
          <a:solidFill>
            <a:srgbClr val="2AB4A3">
              <a:alpha val="64000"/>
            </a:srgbClr>
          </a:solidFill>
          <a:ln w="40580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3" name="Rektangulær billedforklaring 22">
            <a:extLst>
              <a:ext uri="{FF2B5EF4-FFF2-40B4-BE49-F238E27FC236}">
                <a16:creationId xmlns:a16="http://schemas.microsoft.com/office/drawing/2014/main" id="{B846AC76-BD9F-8CE3-4C05-7F12728B2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4789" y="5597689"/>
            <a:ext cx="5950219" cy="1159423"/>
          </a:xfrm>
          <a:prstGeom prst="wedgeRectCallout">
            <a:avLst>
              <a:gd name="adj1" fmla="val -25425"/>
              <a:gd name="adj2" fmla="val 4982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2AB4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da-DK">
              <a:solidFill>
                <a:schemeClr val="bg1"/>
              </a:solidFill>
            </a:endParaRPr>
          </a:p>
        </p:txBody>
      </p:sp>
      <p:sp>
        <p:nvSpPr>
          <p:cNvPr id="21" name="Pladsholder til indhold 1">
            <a:extLst>
              <a:ext uri="{FF2B5EF4-FFF2-40B4-BE49-F238E27FC236}">
                <a16:creationId xmlns:a16="http://schemas.microsoft.com/office/drawing/2014/main" id="{58A048A0-9BC4-95D8-AB8C-E5C2AC2806BC}"/>
              </a:ext>
            </a:extLst>
          </p:cNvPr>
          <p:cNvSpPr txBox="1">
            <a:spLocks/>
          </p:cNvSpPr>
          <p:nvPr/>
        </p:nvSpPr>
        <p:spPr>
          <a:xfrm>
            <a:off x="2134789" y="5512415"/>
            <a:ext cx="4343376" cy="563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1600" b="1">
                <a:solidFill>
                  <a:srgbClr val="14B4A3"/>
                </a:solidFill>
                <a:latin typeface="Avenir Next"/>
              </a:rPr>
              <a:t>Hvordan kan </a:t>
            </a:r>
            <a:r>
              <a:rPr lang="da-DK" sz="1600" b="1">
                <a:latin typeface="Avenir Next"/>
              </a:rPr>
              <a:t>vi </a:t>
            </a:r>
            <a:r>
              <a:rPr lang="da-DK" sz="1600" b="1">
                <a:solidFill>
                  <a:schemeClr val="accent4"/>
                </a:solidFill>
                <a:latin typeface="Avenir Next"/>
              </a:rPr>
              <a:t>bruge AI? </a:t>
            </a:r>
            <a:r>
              <a:rPr lang="da-DK" sz="1600">
                <a:solidFill>
                  <a:schemeClr val="accent4"/>
                </a:solidFill>
                <a:latin typeface="Avenir Next"/>
              </a:rPr>
              <a:t>Teknik</a:t>
            </a:r>
          </a:p>
          <a:p>
            <a:pPr>
              <a:lnSpc>
                <a:spcPct val="150000"/>
              </a:lnSpc>
            </a:pPr>
            <a:endParaRPr lang="da-DK" sz="1600"/>
          </a:p>
        </p:txBody>
      </p:sp>
      <p:sp>
        <p:nvSpPr>
          <p:cNvPr id="22" name="Rektangulær billedforklaring 21">
            <a:extLst>
              <a:ext uri="{FF2B5EF4-FFF2-40B4-BE49-F238E27FC236}">
                <a16:creationId xmlns:a16="http://schemas.microsoft.com/office/drawing/2014/main" id="{F4ECCFD2-4711-EF95-B4E8-B3ECCE2EC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6468" y="4322523"/>
            <a:ext cx="5950219" cy="1159423"/>
          </a:xfrm>
          <a:prstGeom prst="wedgeRectCallout">
            <a:avLst>
              <a:gd name="adj1" fmla="val -25425"/>
              <a:gd name="adj2" fmla="val 4982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2AB4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da-DK">
              <a:solidFill>
                <a:schemeClr val="bg1"/>
              </a:solidFill>
            </a:endParaRPr>
          </a:p>
        </p:txBody>
      </p:sp>
      <p:sp>
        <p:nvSpPr>
          <p:cNvPr id="13" name="Pladsholder til indhold 1">
            <a:extLst>
              <a:ext uri="{FF2B5EF4-FFF2-40B4-BE49-F238E27FC236}">
                <a16:creationId xmlns:a16="http://schemas.microsoft.com/office/drawing/2014/main" id="{FC608F58-AF65-017F-751E-68C73284FA4B}"/>
              </a:ext>
            </a:extLst>
          </p:cNvPr>
          <p:cNvSpPr txBox="1">
            <a:spLocks/>
          </p:cNvSpPr>
          <p:nvPr/>
        </p:nvSpPr>
        <p:spPr>
          <a:xfrm>
            <a:off x="3093604" y="4274826"/>
            <a:ext cx="3916796" cy="4732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2900" b="1">
                <a:solidFill>
                  <a:srgbClr val="14B4A3"/>
                </a:solidFill>
                <a:latin typeface="Avenir Next"/>
              </a:rPr>
              <a:t>Hvordan må </a:t>
            </a:r>
            <a:r>
              <a:rPr lang="da-DK" sz="2900" b="1">
                <a:latin typeface="Avenir Next"/>
              </a:rPr>
              <a:t>vi </a:t>
            </a:r>
            <a:r>
              <a:rPr lang="da-DK" sz="2900" b="1">
                <a:solidFill>
                  <a:schemeClr val="accent4"/>
                </a:solidFill>
                <a:latin typeface="Avenir Next"/>
              </a:rPr>
              <a:t>bruge AI? </a:t>
            </a:r>
            <a:r>
              <a:rPr lang="da-DK" sz="2900">
                <a:solidFill>
                  <a:schemeClr val="accent4"/>
                </a:solidFill>
                <a:latin typeface="Avenir Next"/>
              </a:rPr>
              <a:t>Lovgivning</a:t>
            </a:r>
          </a:p>
          <a:p>
            <a:pPr>
              <a:lnSpc>
                <a:spcPct val="150000"/>
              </a:lnSpc>
            </a:pPr>
            <a:endParaRPr lang="da-DK" sz="1600"/>
          </a:p>
        </p:txBody>
      </p:sp>
      <p:sp>
        <p:nvSpPr>
          <p:cNvPr id="20" name="Rektangulær billedforklaring 19">
            <a:extLst>
              <a:ext uri="{FF2B5EF4-FFF2-40B4-BE49-F238E27FC236}">
                <a16:creationId xmlns:a16="http://schemas.microsoft.com/office/drawing/2014/main" id="{7D662879-60F2-4103-A247-04027E00B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4626" y="3062721"/>
            <a:ext cx="5950219" cy="1159423"/>
          </a:xfrm>
          <a:prstGeom prst="wedgeRectCallout">
            <a:avLst>
              <a:gd name="adj1" fmla="val -25425"/>
              <a:gd name="adj2" fmla="val 49823"/>
            </a:avLst>
          </a:prstGeom>
          <a:noFill/>
          <a:ln w="28575">
            <a:solidFill>
              <a:srgbClr val="2AB4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da-DK">
              <a:solidFill>
                <a:schemeClr val="bg1"/>
              </a:solidFill>
            </a:endParaRPr>
          </a:p>
        </p:txBody>
      </p:sp>
      <p:sp>
        <p:nvSpPr>
          <p:cNvPr id="15" name="Pladsholder til indhold 1">
            <a:extLst>
              <a:ext uri="{FF2B5EF4-FFF2-40B4-BE49-F238E27FC236}">
                <a16:creationId xmlns:a16="http://schemas.microsoft.com/office/drawing/2014/main" id="{90BE3A70-134B-1D72-E4B0-00C577C67803}"/>
              </a:ext>
            </a:extLst>
          </p:cNvPr>
          <p:cNvSpPr txBox="1">
            <a:spLocks/>
          </p:cNvSpPr>
          <p:nvPr/>
        </p:nvSpPr>
        <p:spPr>
          <a:xfrm>
            <a:off x="4184625" y="3055600"/>
            <a:ext cx="4934016" cy="572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1600" b="1">
                <a:solidFill>
                  <a:srgbClr val="14B4A3"/>
                </a:solidFill>
                <a:latin typeface="Avenir Next"/>
              </a:rPr>
              <a:t>Hvordan vil vi </a:t>
            </a:r>
            <a:r>
              <a:rPr lang="da-DK" sz="1600" b="1">
                <a:latin typeface="Avenir Next"/>
              </a:rPr>
              <a:t>bruge AI? </a:t>
            </a:r>
            <a:r>
              <a:rPr lang="da-DK" sz="1600">
                <a:latin typeface="Avenir Next"/>
              </a:rPr>
              <a:t>Værdi for opgaven </a:t>
            </a:r>
          </a:p>
          <a:p>
            <a:pPr>
              <a:lnSpc>
                <a:spcPct val="150000"/>
              </a:lnSpc>
            </a:pPr>
            <a:endParaRPr lang="da-DK" sz="1600"/>
          </a:p>
        </p:txBody>
      </p:sp>
      <p:sp>
        <p:nvSpPr>
          <p:cNvPr id="19" name="Rektangulær billedforklaring 18">
            <a:extLst>
              <a:ext uri="{FF2B5EF4-FFF2-40B4-BE49-F238E27FC236}">
                <a16:creationId xmlns:a16="http://schemas.microsoft.com/office/drawing/2014/main" id="{1FF18055-59F8-109F-7DA3-A15D567D1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2362" y="1779322"/>
            <a:ext cx="5950219" cy="1159423"/>
          </a:xfrm>
          <a:prstGeom prst="wedgeRectCallout">
            <a:avLst>
              <a:gd name="adj1" fmla="val -25425"/>
              <a:gd name="adj2" fmla="val 49823"/>
            </a:avLst>
          </a:prstGeom>
          <a:noFill/>
          <a:ln w="28575">
            <a:solidFill>
              <a:srgbClr val="2AB4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2CFF231-B631-2334-80EE-25F87BE7D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6836" y="1745788"/>
            <a:ext cx="4674831" cy="9261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1600" b="1">
                <a:solidFill>
                  <a:srgbClr val="14B4A3"/>
                </a:solidFill>
              </a:rPr>
              <a:t>Hvordan bør vi </a:t>
            </a:r>
            <a:r>
              <a:rPr lang="da-DK" sz="1600" b="1"/>
              <a:t>bruge AI? </a:t>
            </a:r>
            <a:r>
              <a:rPr lang="da-DK" sz="1600"/>
              <a:t>Etiske overvejelser</a:t>
            </a:r>
          </a:p>
        </p:txBody>
      </p:sp>
      <p:sp>
        <p:nvSpPr>
          <p:cNvPr id="17" name="Kombinationskurve 16">
            <a:extLst>
              <a:ext uri="{FF2B5EF4-FFF2-40B4-BE49-F238E27FC236}">
                <a16:creationId xmlns:a16="http://schemas.microsoft.com/office/drawing/2014/main" id="{F2BBDB08-5ECD-E511-0788-E293D9CDD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155" y="2192470"/>
            <a:ext cx="1236530" cy="1236530"/>
          </a:xfrm>
          <a:custGeom>
            <a:avLst/>
            <a:gdLst>
              <a:gd name="connsiteX0" fmla="*/ 451404 w 1141437"/>
              <a:gd name="connsiteY0" fmla="*/ 0 h 1141437"/>
              <a:gd name="connsiteX1" fmla="*/ 451404 w 1141437"/>
              <a:gd name="connsiteY1" fmla="*/ 243541 h 1141437"/>
              <a:gd name="connsiteX2" fmla="*/ 725712 w 1141437"/>
              <a:gd name="connsiteY2" fmla="*/ 243541 h 1141437"/>
              <a:gd name="connsiteX3" fmla="*/ 0 w 1141437"/>
              <a:gd name="connsiteY3" fmla="*/ 969213 h 1141437"/>
              <a:gd name="connsiteX4" fmla="*/ 172184 w 1141437"/>
              <a:gd name="connsiteY4" fmla="*/ 1141437 h 1141437"/>
              <a:gd name="connsiteX5" fmla="*/ 897896 w 1141437"/>
              <a:gd name="connsiteY5" fmla="*/ 415725 h 1141437"/>
              <a:gd name="connsiteX6" fmla="*/ 897896 w 1141437"/>
              <a:gd name="connsiteY6" fmla="*/ 690033 h 1141437"/>
              <a:gd name="connsiteX7" fmla="*/ 1141437 w 1141437"/>
              <a:gd name="connsiteY7" fmla="*/ 690033 h 1141437"/>
              <a:gd name="connsiteX8" fmla="*/ 1141437 w 1141437"/>
              <a:gd name="connsiteY8" fmla="*/ 0 h 1141437"/>
              <a:gd name="connsiteX9" fmla="*/ 451404 w 1141437"/>
              <a:gd name="connsiteY9" fmla="*/ 0 h 114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1437" h="1141437">
                <a:moveTo>
                  <a:pt x="451404" y="0"/>
                </a:moveTo>
                <a:lnTo>
                  <a:pt x="451404" y="243541"/>
                </a:lnTo>
                <a:lnTo>
                  <a:pt x="725712" y="243541"/>
                </a:lnTo>
                <a:lnTo>
                  <a:pt x="0" y="969213"/>
                </a:lnTo>
                <a:lnTo>
                  <a:pt x="172184" y="1141437"/>
                </a:lnTo>
                <a:lnTo>
                  <a:pt x="897896" y="415725"/>
                </a:lnTo>
                <a:lnTo>
                  <a:pt x="897896" y="690033"/>
                </a:lnTo>
                <a:lnTo>
                  <a:pt x="1141437" y="690033"/>
                </a:lnTo>
                <a:lnTo>
                  <a:pt x="1141437" y="0"/>
                </a:lnTo>
                <a:lnTo>
                  <a:pt x="451404" y="0"/>
                </a:lnTo>
                <a:close/>
              </a:path>
            </a:pathLst>
          </a:custGeom>
          <a:solidFill>
            <a:srgbClr val="2AB4A3">
              <a:alpha val="64000"/>
            </a:srgbClr>
          </a:solidFill>
          <a:ln w="40580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D76F79DD-C51A-A43D-EE30-385FD641D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1353" y="288150"/>
            <a:ext cx="1128904" cy="1128904"/>
            <a:chOff x="337783" y="462953"/>
            <a:chExt cx="1128904" cy="1128904"/>
          </a:xfrm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F9D916A-18FA-1134-4AE0-1DBB6CB56EC1}"/>
                </a:ext>
              </a:extLst>
            </p:cNvPr>
            <p:cNvSpPr/>
            <p:nvPr/>
          </p:nvSpPr>
          <p:spPr>
            <a:xfrm>
              <a:off x="370023" y="982407"/>
              <a:ext cx="1050866" cy="344893"/>
            </a:xfrm>
            <a:custGeom>
              <a:avLst/>
              <a:gdLst/>
              <a:ahLst/>
              <a:cxnLst/>
              <a:rect l="l" t="t" r="r" b="b"/>
              <a:pathLst>
                <a:path w="1341367" h="1180753">
                  <a:moveTo>
                    <a:pt x="17830" y="0"/>
                  </a:moveTo>
                  <a:lnTo>
                    <a:pt x="1323537" y="0"/>
                  </a:lnTo>
                  <a:cubicBezTo>
                    <a:pt x="1333384" y="0"/>
                    <a:pt x="1341367" y="7983"/>
                    <a:pt x="1341367" y="17830"/>
                  </a:cubicBezTo>
                  <a:lnTo>
                    <a:pt x="1341367" y="1162923"/>
                  </a:lnTo>
                  <a:cubicBezTo>
                    <a:pt x="1341367" y="1167652"/>
                    <a:pt x="1339488" y="1172187"/>
                    <a:pt x="1336145" y="1175531"/>
                  </a:cubicBezTo>
                  <a:cubicBezTo>
                    <a:pt x="1332801" y="1178875"/>
                    <a:pt x="1328266" y="1180753"/>
                    <a:pt x="1323537" y="1180753"/>
                  </a:cubicBezTo>
                  <a:lnTo>
                    <a:pt x="17830" y="1180753"/>
                  </a:lnTo>
                  <a:cubicBezTo>
                    <a:pt x="7983" y="1180753"/>
                    <a:pt x="0" y="1172771"/>
                    <a:pt x="0" y="1162923"/>
                  </a:cubicBezTo>
                  <a:lnTo>
                    <a:pt x="0" y="17830"/>
                  </a:lnTo>
                  <a:cubicBezTo>
                    <a:pt x="0" y="7983"/>
                    <a:pt x="7983" y="0"/>
                    <a:pt x="17830" y="0"/>
                  </a:cubicBezTo>
                  <a:close/>
                </a:path>
              </a:pathLst>
            </a:custGeom>
            <a:noFill/>
            <a:ln w="38100" cap="sq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ctr" defTabSz="2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1" i="0" u="none" strike="noStrike" kern="1200" cap="none" spc="0" normalizeH="0" baseline="0" noProof="0">
                  <a:ln>
                    <a:noFill/>
                  </a:ln>
                  <a:solidFill>
                    <a:srgbClr val="14B4A3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VÆRKTØJ</a:t>
              </a:r>
              <a:endPara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14B4A3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Grafik 13" descr="Lommekniv kontur">
              <a:extLst>
                <a:ext uri="{FF2B5EF4-FFF2-40B4-BE49-F238E27FC236}">
                  <a16:creationId xmlns:a16="http://schemas.microsoft.com/office/drawing/2014/main" id="{149AC451-579C-B606-B9F0-FC7A8B7C6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7783" y="462953"/>
              <a:ext cx="1128904" cy="1128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78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E4AA6A0A-4CB2-C205-B47E-4536B711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52" y="423583"/>
            <a:ext cx="10571803" cy="7078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a-DK" sz="1600" b="0">
                <a:solidFill>
                  <a:srgbClr val="000000"/>
                </a:solidFill>
                <a:latin typeface="Avenir Next"/>
              </a:rPr>
              <a:t>Vejledning: </a:t>
            </a:r>
            <a:br>
              <a:rPr lang="da-DK" sz="1600" b="0">
                <a:latin typeface="Avenir Next"/>
              </a:rPr>
            </a:br>
            <a:r>
              <a:rPr lang="da-DK" sz="2900">
                <a:latin typeface="Avenir Next"/>
              </a:rPr>
              <a:t>Værktøj 5: Med</a:t>
            </a:r>
            <a:r>
              <a:rPr lang="da-DK" sz="2900" b="1">
                <a:latin typeface="Avenir Next"/>
              </a:rPr>
              <a:t> </a:t>
            </a:r>
            <a:r>
              <a:rPr lang="da-DK" sz="2900">
                <a:latin typeface="Avenir Next"/>
              </a:rPr>
              <a:t>eller </a:t>
            </a:r>
            <a:r>
              <a:rPr lang="da-DK" sz="2900" b="1">
                <a:latin typeface="Avenir Next"/>
              </a:rPr>
              <a:t>uden AI</a:t>
            </a:r>
            <a:r>
              <a:rPr lang="da-DK" sz="2900">
                <a:latin typeface="Avenir Next"/>
              </a:rPr>
              <a:t> – fordele og ulemper</a:t>
            </a:r>
            <a:endParaRPr lang="da-DK" b="1">
              <a:latin typeface="Avenir Next"/>
            </a:endParaRP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9494E888-A54E-BE23-E1E8-AEFAE2118435}"/>
              </a:ext>
            </a:extLst>
          </p:cNvPr>
          <p:cNvSpPr txBox="1">
            <a:spLocks/>
          </p:cNvSpPr>
          <p:nvPr/>
        </p:nvSpPr>
        <p:spPr>
          <a:xfrm>
            <a:off x="987656" y="1388632"/>
            <a:ext cx="1981258" cy="4581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7030A0"/>
                </a:solidFill>
                <a:latin typeface="Avenir Next"/>
              </a:rPr>
              <a:t>Formål</a:t>
            </a:r>
            <a:endParaRPr lang="da-DK" sz="1400" b="1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AFEDABB9-EDFA-2FD9-D294-9478FB7DD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83" y="1264700"/>
            <a:ext cx="3382479" cy="23809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da-DK" sz="1200" b="1">
                <a:solidFill>
                  <a:srgbClr val="0295A9"/>
                </a:solidFill>
                <a:latin typeface="Avenir Next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da-DK" sz="1200" b="1">
              <a:solidFill>
                <a:srgbClr val="0295A9"/>
              </a:solidFill>
              <a:ea typeface="Times New Roman" panose="02020603050405020304" pitchFamily="18" charset="0"/>
              <a:cs typeface="Times New Roman"/>
            </a:endParaRP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At</a:t>
            </a:r>
            <a:r>
              <a:rPr lang="da-DK" sz="1200">
                <a:effectLst/>
                <a:latin typeface="Avenir Nex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skabe et fælles overblik over, hvilke</a:t>
            </a:r>
            <a:r>
              <a:rPr lang="da-DK" sz="1200">
                <a:effectLst/>
                <a:latin typeface="Avenir Next"/>
                <a:ea typeface="Times New Roman" panose="02020603050405020304" pitchFamily="18" charset="0"/>
                <a:cs typeface="Times New Roman"/>
              </a:rPr>
              <a:t> forandringer AI vil skabe for jer.</a:t>
            </a: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At vurdere, hvordan kerneopgaven, organisationen og den enkelte påvirkes af AI, og hvad man risikerer at miste. </a:t>
            </a: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At opstille tiltag, der kan mindske modstand mod og øge udbytte af en AI-forandring.</a:t>
            </a:r>
            <a:endParaRPr lang="da-DK" sz="1200" b="1">
              <a:latin typeface="Avenir Next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B0A5CDD7-5482-A4CC-7B30-1CFC49443D79}"/>
              </a:ext>
            </a:extLst>
          </p:cNvPr>
          <p:cNvSpPr txBox="1"/>
          <p:nvPr/>
        </p:nvSpPr>
        <p:spPr>
          <a:xfrm>
            <a:off x="987656" y="3865569"/>
            <a:ext cx="162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1">
                <a:solidFill>
                  <a:srgbClr val="7030A0"/>
                </a:solidFill>
                <a:latin typeface="Avenir Next" panose="020B0503020202020204" pitchFamily="34" charset="0"/>
              </a:rPr>
              <a:t>Anvendelse</a:t>
            </a:r>
            <a:endParaRPr lang="da-DK" sz="1400">
              <a:solidFill>
                <a:srgbClr val="7030A0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1AF85DF-3C37-B5CF-17BC-572CB8F9D697}"/>
              </a:ext>
            </a:extLst>
          </p:cNvPr>
          <p:cNvSpPr txBox="1"/>
          <p:nvPr/>
        </p:nvSpPr>
        <p:spPr>
          <a:xfrm>
            <a:off x="443475" y="4094022"/>
            <a:ext cx="2855838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da-DK" sz="1200" b="1">
              <a:latin typeface="Avenir Next" panose="020B0503020202020204" pitchFamily="34" charset="0"/>
            </a:endParaRPr>
          </a:p>
          <a:p>
            <a:r>
              <a:rPr lang="da-DK" sz="1200" b="1"/>
              <a:t>Målgruppe – operationelle niveau </a:t>
            </a:r>
            <a:r>
              <a:rPr lang="da-DK" sz="1200">
                <a:latin typeface="Avenir Next" panose="020B0503020202020204" pitchFamily="34" charset="0"/>
              </a:rPr>
              <a:t>: Ledere og medarbejdere</a:t>
            </a:r>
            <a:br>
              <a:rPr lang="da-DK" sz="1200">
                <a:latin typeface="Avenir Next" panose="020B0503020202020204" pitchFamily="34" charset="0"/>
              </a:rPr>
            </a:br>
            <a:endParaRPr lang="da-DK" sz="1200">
              <a:latin typeface="Avenir Next" panose="020B0503020202020204" pitchFamily="34" charset="0"/>
            </a:endParaRPr>
          </a:p>
          <a:p>
            <a:r>
              <a:rPr lang="da-DK" sz="1200" b="1">
                <a:latin typeface="Avenir Next" panose="020B0503020202020204" pitchFamily="34" charset="0"/>
              </a:rPr>
              <a:t>Anledning</a:t>
            </a:r>
            <a:r>
              <a:rPr lang="da-DK" sz="1200">
                <a:latin typeface="Avenir Next" panose="020B0503020202020204" pitchFamily="34" charset="0"/>
              </a:rPr>
              <a:t>: Personalemøde, ledermøde, MED-udvalgsmøde, workshop</a:t>
            </a:r>
          </a:p>
          <a:p>
            <a:br>
              <a:rPr lang="da-DK" sz="1200" b="1">
                <a:latin typeface="Avenir Next" panose="020B0503020202020204" pitchFamily="34" charset="0"/>
              </a:rPr>
            </a:br>
            <a:r>
              <a:rPr lang="da-DK" sz="1200" b="1">
                <a:latin typeface="Avenir Next" panose="020B0503020202020204" pitchFamily="34" charset="0"/>
              </a:rPr>
              <a:t>Tid</a:t>
            </a:r>
            <a:r>
              <a:rPr lang="da-DK" sz="1200">
                <a:latin typeface="Avenir Next" panose="020B0503020202020204" pitchFamily="34" charset="0"/>
              </a:rPr>
              <a:t>: 30-60 minutter ved første udfyldelse. Kan være relevant at genbesøge senere. </a:t>
            </a:r>
            <a:endParaRPr lang="en-US" sz="1200">
              <a:latin typeface="Avenir Next" panose="020B0503020202020204" pitchFamily="34" charset="0"/>
            </a:endParaRPr>
          </a:p>
          <a:p>
            <a:endParaRPr lang="da-DK" sz="1200">
              <a:latin typeface="Avenir Next" panose="020B0503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9525788-337F-F496-11BD-D8C674379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5843" y="1358429"/>
            <a:ext cx="4639052" cy="5501528"/>
          </a:xfrm>
          <a:prstGeom prst="rect">
            <a:avLst/>
          </a:prstGeom>
          <a:solidFill>
            <a:srgbClr val="7030A0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DA5CB488-6B4C-9124-BBC8-3DF878DC2404}"/>
              </a:ext>
            </a:extLst>
          </p:cNvPr>
          <p:cNvSpPr txBox="1">
            <a:spLocks/>
          </p:cNvSpPr>
          <p:nvPr/>
        </p:nvSpPr>
        <p:spPr>
          <a:xfrm>
            <a:off x="4460151" y="1552998"/>
            <a:ext cx="2546985" cy="4639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FDF4EE"/>
                </a:solidFill>
                <a:latin typeface="Avenir Next" panose="020B0503020202020204" pitchFamily="34" charset="0"/>
              </a:rPr>
              <a:t>Værktøjet trin for trin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B0542949-F666-B537-7461-BE8B5DB6F34E}"/>
              </a:ext>
            </a:extLst>
          </p:cNvPr>
          <p:cNvSpPr txBox="1">
            <a:spLocks/>
          </p:cNvSpPr>
          <p:nvPr/>
        </p:nvSpPr>
        <p:spPr>
          <a:xfrm>
            <a:off x="4203091" y="2092286"/>
            <a:ext cx="3776671" cy="36787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r>
              <a:rPr lang="da-DK" sz="1200">
                <a:solidFill>
                  <a:srgbClr val="FCF4ED"/>
                </a:solidFill>
                <a:ea typeface="+mn-lt"/>
                <a:cs typeface="+mn-lt"/>
              </a:rPr>
              <a:t>Print værktøjet ud eller udfyldt det digitalt </a:t>
            </a:r>
            <a:endParaRPr lang="da-DK" sz="1200">
              <a:solidFill>
                <a:srgbClr val="000000"/>
              </a:solidFill>
              <a:latin typeface="Avenir Next"/>
            </a:endParaRPr>
          </a:p>
          <a:p>
            <a:pPr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Vælg, om I vil fokusere på en specifik opgave/arbejdsgang el. en konkret AI-løsning.</a:t>
            </a:r>
            <a:endParaRPr lang="da-DK" sz="1200">
              <a:solidFill>
                <a:srgbClr val="000000"/>
              </a:solidFill>
              <a:latin typeface="Avenir Next"/>
            </a:endParaRPr>
          </a:p>
          <a:p>
            <a:pPr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Bed deltagerne om at udfylde alle fire søjler i skemaet: Hvad er henholdsvis fordele og ulemper ved den nuværende opgaveløsning og en fremtidig opgaveløsning med AI.</a:t>
            </a:r>
            <a:br>
              <a:rPr lang="da-DK" sz="1200">
                <a:latin typeface="Avenir Next" panose="020B0503020202020204" pitchFamily="34" charset="0"/>
              </a:rPr>
            </a:br>
            <a:br>
              <a:rPr lang="da-DK" sz="1200">
                <a:latin typeface="Avenir Next" panose="020B0503020202020204" pitchFamily="34" charset="0"/>
              </a:rPr>
            </a:br>
            <a:r>
              <a:rPr lang="da-DK" sz="1200" i="1">
                <a:solidFill>
                  <a:srgbClr val="FCF4ED"/>
                </a:solidFill>
                <a:latin typeface="Avenir Next"/>
              </a:rPr>
              <a:t>Skemaet kan udfyldes individuelt eller i mindre grupper. Det er også muligt at bede deltagerne udfylde skemaet på forhånd. </a:t>
            </a:r>
          </a:p>
          <a:p>
            <a:pPr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Hav en fælles dialog om, hvorvidt fordelene i fremtiden opvejer ulemperne. Drøft, om I er klar til at give slip på de fordele, der er i dag. </a:t>
            </a:r>
            <a:br>
              <a:rPr lang="da-DK" sz="1200">
                <a:latin typeface="Avenir Next" panose="020B0503020202020204" pitchFamily="34" charset="0"/>
              </a:rPr>
            </a:br>
            <a:br>
              <a:rPr lang="da-DK" sz="1200">
                <a:latin typeface="Avenir Next" panose="020B0503020202020204" pitchFamily="34" charset="0"/>
              </a:rPr>
            </a:br>
            <a:r>
              <a:rPr lang="da-DK" sz="1200" i="1">
                <a:solidFill>
                  <a:srgbClr val="FCF4ED"/>
                </a:solidFill>
                <a:latin typeface="Avenir Next"/>
              </a:rPr>
              <a:t>Husk at stille nysgerrige spørgsmål til hinandens perspektiver</a:t>
            </a:r>
          </a:p>
          <a:p>
            <a:pPr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Sammenfat jeres dialog i et fælles, udfyldt skema.</a:t>
            </a:r>
          </a:p>
          <a:p>
            <a:pPr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Brug det udfyldte skema til at vurdere, om AI skal tages i brug – og i givet fald til at tilrettelægge den videre proces og kommunikation internt og eksternt. </a:t>
            </a:r>
            <a:endParaRPr lang="da-DK" sz="1200">
              <a:latin typeface="Avenir Next"/>
            </a:endParaRPr>
          </a:p>
        </p:txBody>
      </p:sp>
      <p:sp>
        <p:nvSpPr>
          <p:cNvPr id="37" name="Pladsholder til indhold 2">
            <a:extLst>
              <a:ext uri="{FF2B5EF4-FFF2-40B4-BE49-F238E27FC236}">
                <a16:creationId xmlns:a16="http://schemas.microsoft.com/office/drawing/2014/main" id="{9F0BC2B7-8AC2-AD05-CBFB-E35A0801BFD4}"/>
              </a:ext>
            </a:extLst>
          </p:cNvPr>
          <p:cNvSpPr txBox="1">
            <a:spLocks/>
          </p:cNvSpPr>
          <p:nvPr/>
        </p:nvSpPr>
        <p:spPr>
          <a:xfrm>
            <a:off x="8743901" y="1494677"/>
            <a:ext cx="3025793" cy="4581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7030A0"/>
                </a:solidFill>
                <a:latin typeface="Avenir Next"/>
              </a:rPr>
              <a:t>Faciliteringstips</a:t>
            </a:r>
            <a:endParaRPr lang="da-DK" sz="1400" b="1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  <p:sp>
        <p:nvSpPr>
          <p:cNvPr id="27" name="Pladsholder til indhold 2">
            <a:extLst>
              <a:ext uri="{FF2B5EF4-FFF2-40B4-BE49-F238E27FC236}">
                <a16:creationId xmlns:a16="http://schemas.microsoft.com/office/drawing/2014/main" id="{74A17E62-F4A2-01D7-EE99-4BD840797AF9}"/>
              </a:ext>
            </a:extLst>
          </p:cNvPr>
          <p:cNvSpPr txBox="1">
            <a:spLocks/>
          </p:cNvSpPr>
          <p:nvPr/>
        </p:nvSpPr>
        <p:spPr>
          <a:xfrm>
            <a:off x="8740542" y="2003113"/>
            <a:ext cx="2925830" cy="246109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200">
                <a:latin typeface="Avenir Next" panose="020B0503020202020204" pitchFamily="34" charset="0"/>
                <a:ea typeface="Times New Roman" panose="02020603050405020304" pitchFamily="18" charset="0"/>
                <a:cs typeface="Times New Roman"/>
              </a:rPr>
              <a:t>Der vil altid være både fordele og ulemper i begge scenarier. Giv plads til en nuanceret dialog om både muligheder og bekymringer, og tal åbent om det, man som medarbejder og leder mister.</a:t>
            </a:r>
            <a:endParaRPr lang="da-DK" sz="1200">
              <a:latin typeface="Avenir Next" panose="020B0503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1200">
                <a:latin typeface="Avenir Next" panose="020B0503020202020204" pitchFamily="34" charset="0"/>
                <a:ea typeface="Times New Roman" panose="02020603050405020304" pitchFamily="18" charset="0"/>
                <a:cs typeface="Times New Roman"/>
              </a:rPr>
              <a:t>Nogle vil fokusere på fordelene i fremtiden, mens andre vil fokusere på de fordele, de har i dag. Spørg ind til, om fordelene opvejer ulemperne, og hvordan fordelene i nutiden kan tages med ind i fremtiden?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b="1">
                <a:latin typeface="Avenir Next" panose="020B0503020202020204" pitchFamily="34" charset="0"/>
              </a:rPr>
              <a:t>Variation: </a:t>
            </a:r>
            <a:r>
              <a:rPr lang="da-DK" sz="1200">
                <a:latin typeface="Avenir Next" panose="020B0503020202020204" pitchFamily="34" charset="0"/>
              </a:rPr>
              <a:t>Værktøjet kan også bruges til at fokusere på fordele og ulemper specifikt for borgerne eller andre grupper.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6BFB4020-343D-849F-EBEC-8A528C3A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773710" y="6565900"/>
            <a:ext cx="466510" cy="393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fld id="{ED41E4B6-8C0E-AA4D-BADC-88D0D282BB41}" type="slidenum">
              <a:rPr lang="da-DK" sz="1200" smtClean="0"/>
              <a:pPr algn="ctr">
                <a:lnSpc>
                  <a:spcPct val="120000"/>
                </a:lnSpc>
              </a:pPr>
              <a:t>11</a:t>
            </a:fld>
            <a:endParaRPr lang="da-DK" sz="1200"/>
          </a:p>
        </p:txBody>
      </p:sp>
      <p:grpSp>
        <p:nvGrpSpPr>
          <p:cNvPr id="28" name="Grafik 26">
            <a:extLst>
              <a:ext uri="{FF2B5EF4-FFF2-40B4-BE49-F238E27FC236}">
                <a16:creationId xmlns:a16="http://schemas.microsoft.com/office/drawing/2014/main" id="{ECD63553-D309-02F5-37EB-396546E2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5003" y="1528622"/>
            <a:ext cx="311186" cy="376575"/>
            <a:chOff x="5512578" y="1668450"/>
            <a:chExt cx="311186" cy="376575"/>
          </a:xfrm>
          <a:solidFill>
            <a:srgbClr val="F5EDE7"/>
          </a:solidFill>
        </p:grpSpPr>
        <p:sp>
          <p:nvSpPr>
            <p:cNvPr id="30" name="Kombinationstegning 29">
              <a:extLst>
                <a:ext uri="{FF2B5EF4-FFF2-40B4-BE49-F238E27FC236}">
                  <a16:creationId xmlns:a16="http://schemas.microsoft.com/office/drawing/2014/main" id="{1051BFDC-8E89-B9C4-3A18-A052A22C4F74}"/>
                </a:ext>
              </a:extLst>
            </p:cNvPr>
            <p:cNvSpPr/>
            <p:nvPr/>
          </p:nvSpPr>
          <p:spPr>
            <a:xfrm>
              <a:off x="5620443" y="1668450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82321 w 203321"/>
                <a:gd name="connsiteY5" fmla="*/ 79229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000 w 203321"/>
                <a:gd name="connsiteY16" fmla="*/ 38183 h 202844"/>
                <a:gd name="connsiteX17" fmla="*/ 28637 w 203321"/>
                <a:gd name="connsiteY17" fmla="*/ 60615 h 202844"/>
                <a:gd name="connsiteX18" fmla="*/ 21000 w 203321"/>
                <a:gd name="connsiteY18" fmla="*/ 79229 h 202844"/>
                <a:gd name="connsiteX19" fmla="*/ 0 w 203321"/>
                <a:gd name="connsiteY19" fmla="*/ 89729 h 202844"/>
                <a:gd name="connsiteX20" fmla="*/ 0 w 203321"/>
                <a:gd name="connsiteY20" fmla="*/ 113593 h 202844"/>
                <a:gd name="connsiteX21" fmla="*/ 21000 w 203321"/>
                <a:gd name="connsiteY21" fmla="*/ 124093 h 202844"/>
                <a:gd name="connsiteX22" fmla="*/ 28637 w 203321"/>
                <a:gd name="connsiteY22" fmla="*/ 142707 h 202844"/>
                <a:gd name="connsiteX23" fmla="*/ 21000 w 203321"/>
                <a:gd name="connsiteY23" fmla="*/ 165139 h 202844"/>
                <a:gd name="connsiteX24" fmla="*/ 37705 w 203321"/>
                <a:gd name="connsiteY24" fmla="*/ 181844 h 202844"/>
                <a:gd name="connsiteX25" fmla="*/ 60137 w 203321"/>
                <a:gd name="connsiteY25" fmla="*/ 174208 h 202844"/>
                <a:gd name="connsiteX26" fmla="*/ 78751 w 203321"/>
                <a:gd name="connsiteY26" fmla="*/ 181844 h 202844"/>
                <a:gd name="connsiteX27" fmla="*/ 89252 w 203321"/>
                <a:gd name="connsiteY27" fmla="*/ 202845 h 202844"/>
                <a:gd name="connsiteX28" fmla="*/ 113116 w 203321"/>
                <a:gd name="connsiteY28" fmla="*/ 202845 h 202844"/>
                <a:gd name="connsiteX29" fmla="*/ 123616 w 203321"/>
                <a:gd name="connsiteY29" fmla="*/ 181844 h 202844"/>
                <a:gd name="connsiteX30" fmla="*/ 142230 w 203321"/>
                <a:gd name="connsiteY30" fmla="*/ 174208 h 202844"/>
                <a:gd name="connsiteX31" fmla="*/ 164662 w 203321"/>
                <a:gd name="connsiteY31" fmla="*/ 181844 h 202844"/>
                <a:gd name="connsiteX32" fmla="*/ 181844 w 203321"/>
                <a:gd name="connsiteY32" fmla="*/ 165139 h 202844"/>
                <a:gd name="connsiteX33" fmla="*/ 174208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2092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229" y="137457"/>
                    <a:pt x="101661" y="137457"/>
                  </a:cubicBezTo>
                  <a:close/>
                  <a:moveTo>
                    <a:pt x="182321" y="79229"/>
                  </a:moveTo>
                  <a:cubicBezTo>
                    <a:pt x="180412" y="72547"/>
                    <a:pt x="178026" y="66342"/>
                    <a:pt x="174685" y="60615"/>
                  </a:cubicBez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775" y="22910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10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000" y="38183"/>
                  </a:lnTo>
                  <a:lnTo>
                    <a:pt x="28637" y="60615"/>
                  </a:lnTo>
                  <a:cubicBezTo>
                    <a:pt x="25296" y="66342"/>
                    <a:pt x="22909" y="72547"/>
                    <a:pt x="21000" y="79229"/>
                  </a:cubicBezTo>
                  <a:lnTo>
                    <a:pt x="0" y="89729"/>
                  </a:lnTo>
                  <a:lnTo>
                    <a:pt x="0" y="113593"/>
                  </a:lnTo>
                  <a:lnTo>
                    <a:pt x="21000" y="124093"/>
                  </a:lnTo>
                  <a:cubicBezTo>
                    <a:pt x="22909" y="130775"/>
                    <a:pt x="25296" y="136980"/>
                    <a:pt x="28637" y="142707"/>
                  </a:cubicBezTo>
                  <a:lnTo>
                    <a:pt x="21000" y="165139"/>
                  </a:lnTo>
                  <a:lnTo>
                    <a:pt x="37705" y="181844"/>
                  </a:lnTo>
                  <a:lnTo>
                    <a:pt x="60137" y="174208"/>
                  </a:lnTo>
                  <a:cubicBezTo>
                    <a:pt x="65865" y="177549"/>
                    <a:pt x="72069" y="179935"/>
                    <a:pt x="78751" y="181844"/>
                  </a:cubicBezTo>
                  <a:lnTo>
                    <a:pt x="89252" y="202845"/>
                  </a:lnTo>
                  <a:lnTo>
                    <a:pt x="113116" y="202845"/>
                  </a:lnTo>
                  <a:lnTo>
                    <a:pt x="123616" y="181844"/>
                  </a:lnTo>
                  <a:cubicBezTo>
                    <a:pt x="130298" y="179935"/>
                    <a:pt x="136502" y="177549"/>
                    <a:pt x="142230" y="174208"/>
                  </a:cubicBezTo>
                  <a:lnTo>
                    <a:pt x="164662" y="181844"/>
                  </a:lnTo>
                  <a:lnTo>
                    <a:pt x="181844" y="165139"/>
                  </a:lnTo>
                  <a:lnTo>
                    <a:pt x="174208" y="142707"/>
                  </a:lnTo>
                  <a:cubicBezTo>
                    <a:pt x="177549" y="136980"/>
                    <a:pt x="180412" y="130298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>
                <a:solidFill>
                  <a:srgbClr val="FCF4ED"/>
                </a:solidFill>
              </a:endParaRPr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9578DFE3-8F8D-F6B8-1C61-F0657A2E292B}"/>
                </a:ext>
              </a:extLst>
            </p:cNvPr>
            <p:cNvSpPr/>
            <p:nvPr/>
          </p:nvSpPr>
          <p:spPr>
            <a:xfrm>
              <a:off x="5512578" y="1842181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01661 w 203321"/>
                <a:gd name="connsiteY5" fmla="*/ 137457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478 w 203321"/>
                <a:gd name="connsiteY16" fmla="*/ 37705 h 202844"/>
                <a:gd name="connsiteX17" fmla="*/ 28637 w 203321"/>
                <a:gd name="connsiteY17" fmla="*/ 60137 h 202844"/>
                <a:gd name="connsiteX18" fmla="*/ 21000 w 203321"/>
                <a:gd name="connsiteY18" fmla="*/ 78751 h 202844"/>
                <a:gd name="connsiteX19" fmla="*/ 0 w 203321"/>
                <a:gd name="connsiteY19" fmla="*/ 89252 h 202844"/>
                <a:gd name="connsiteX20" fmla="*/ 0 w 203321"/>
                <a:gd name="connsiteY20" fmla="*/ 113116 h 202844"/>
                <a:gd name="connsiteX21" fmla="*/ 21000 w 203321"/>
                <a:gd name="connsiteY21" fmla="*/ 123616 h 202844"/>
                <a:gd name="connsiteX22" fmla="*/ 28637 w 203321"/>
                <a:gd name="connsiteY22" fmla="*/ 142230 h 202844"/>
                <a:gd name="connsiteX23" fmla="*/ 21478 w 203321"/>
                <a:gd name="connsiteY23" fmla="*/ 164662 h 202844"/>
                <a:gd name="connsiteX24" fmla="*/ 38183 w 203321"/>
                <a:gd name="connsiteY24" fmla="*/ 181367 h 202844"/>
                <a:gd name="connsiteX25" fmla="*/ 60615 w 203321"/>
                <a:gd name="connsiteY25" fmla="*/ 174208 h 202844"/>
                <a:gd name="connsiteX26" fmla="*/ 79229 w 203321"/>
                <a:gd name="connsiteY26" fmla="*/ 181844 h 202844"/>
                <a:gd name="connsiteX27" fmla="*/ 89729 w 203321"/>
                <a:gd name="connsiteY27" fmla="*/ 202845 h 202844"/>
                <a:gd name="connsiteX28" fmla="*/ 113593 w 203321"/>
                <a:gd name="connsiteY28" fmla="*/ 202845 h 202844"/>
                <a:gd name="connsiteX29" fmla="*/ 124093 w 203321"/>
                <a:gd name="connsiteY29" fmla="*/ 181844 h 202844"/>
                <a:gd name="connsiteX30" fmla="*/ 142707 w 203321"/>
                <a:gd name="connsiteY30" fmla="*/ 174208 h 202844"/>
                <a:gd name="connsiteX31" fmla="*/ 165139 w 203321"/>
                <a:gd name="connsiteY31" fmla="*/ 181844 h 202844"/>
                <a:gd name="connsiteX32" fmla="*/ 181844 w 203321"/>
                <a:gd name="connsiteY32" fmla="*/ 164662 h 202844"/>
                <a:gd name="connsiteX33" fmla="*/ 174685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  <a:gd name="connsiteX38" fmla="*/ 174685 w 203321"/>
                <a:gd name="connsiteY38" fmla="*/ 60615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1615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707" y="137457"/>
                    <a:pt x="101661" y="137457"/>
                  </a:cubicBezTo>
                  <a:lnTo>
                    <a:pt x="101661" y="137457"/>
                  </a:lnTo>
                  <a:close/>
                  <a:moveTo>
                    <a:pt x="174685" y="60615"/>
                  </a:move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298" y="22909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09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478" y="37705"/>
                  </a:lnTo>
                  <a:lnTo>
                    <a:pt x="28637" y="60137"/>
                  </a:lnTo>
                  <a:cubicBezTo>
                    <a:pt x="25296" y="65865"/>
                    <a:pt x="22910" y="72547"/>
                    <a:pt x="21000" y="78751"/>
                  </a:cubicBezTo>
                  <a:lnTo>
                    <a:pt x="0" y="89252"/>
                  </a:lnTo>
                  <a:lnTo>
                    <a:pt x="0" y="113116"/>
                  </a:lnTo>
                  <a:lnTo>
                    <a:pt x="21000" y="123616"/>
                  </a:lnTo>
                  <a:cubicBezTo>
                    <a:pt x="22910" y="130298"/>
                    <a:pt x="25296" y="136502"/>
                    <a:pt x="28637" y="142230"/>
                  </a:cubicBezTo>
                  <a:lnTo>
                    <a:pt x="21478" y="164662"/>
                  </a:lnTo>
                  <a:lnTo>
                    <a:pt x="38183" y="181367"/>
                  </a:lnTo>
                  <a:lnTo>
                    <a:pt x="60615" y="174208"/>
                  </a:lnTo>
                  <a:cubicBezTo>
                    <a:pt x="66342" y="177549"/>
                    <a:pt x="72547" y="179935"/>
                    <a:pt x="79229" y="181844"/>
                  </a:cubicBezTo>
                  <a:lnTo>
                    <a:pt x="89729" y="202845"/>
                  </a:lnTo>
                  <a:lnTo>
                    <a:pt x="113593" y="202845"/>
                  </a:lnTo>
                  <a:lnTo>
                    <a:pt x="124093" y="181844"/>
                  </a:lnTo>
                  <a:cubicBezTo>
                    <a:pt x="130775" y="179935"/>
                    <a:pt x="136980" y="177549"/>
                    <a:pt x="142707" y="174208"/>
                  </a:cubicBezTo>
                  <a:lnTo>
                    <a:pt x="165139" y="181844"/>
                  </a:lnTo>
                  <a:lnTo>
                    <a:pt x="181844" y="164662"/>
                  </a:lnTo>
                  <a:lnTo>
                    <a:pt x="174685" y="142707"/>
                  </a:lnTo>
                  <a:cubicBezTo>
                    <a:pt x="178026" y="136980"/>
                    <a:pt x="180412" y="130775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ubicBezTo>
                    <a:pt x="180412" y="72547"/>
                    <a:pt x="178026" y="66342"/>
                    <a:pt x="174685" y="606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>
                <a:solidFill>
                  <a:srgbClr val="FCF4ED"/>
                </a:solidFill>
              </a:endParaRPr>
            </a:p>
          </p:txBody>
        </p: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12E72D0F-0472-4222-FEA0-654C41C69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223" y="1402727"/>
            <a:ext cx="398014" cy="285434"/>
            <a:chOff x="523223" y="1402727"/>
            <a:chExt cx="398014" cy="285434"/>
          </a:xfrm>
        </p:grpSpPr>
        <p:sp>
          <p:nvSpPr>
            <p:cNvPr id="47" name="Kombinationstegning 18">
              <a:extLst>
                <a:ext uri="{FF2B5EF4-FFF2-40B4-BE49-F238E27FC236}">
                  <a16:creationId xmlns:a16="http://schemas.microsoft.com/office/drawing/2014/main" id="{53F800DE-9AFF-C9D1-5C15-B795D4E5F88F}"/>
                </a:ext>
              </a:extLst>
            </p:cNvPr>
            <p:cNvSpPr/>
            <p:nvPr/>
          </p:nvSpPr>
          <p:spPr>
            <a:xfrm>
              <a:off x="636942" y="1608371"/>
              <a:ext cx="170577" cy="60176"/>
            </a:xfrm>
            <a:custGeom>
              <a:avLst/>
              <a:gdLst>
                <a:gd name="connsiteX0" fmla="*/ 162523 w 170577"/>
                <a:gd name="connsiteY0" fmla="*/ 36959 h 60176"/>
                <a:gd name="connsiteX1" fmla="*/ 151151 w 170577"/>
                <a:gd name="connsiteY1" fmla="*/ 9950 h 60176"/>
                <a:gd name="connsiteX2" fmla="*/ 148308 w 170577"/>
                <a:gd name="connsiteY2" fmla="*/ 7107 h 60176"/>
                <a:gd name="connsiteX3" fmla="*/ 9950 w 170577"/>
                <a:gd name="connsiteY3" fmla="*/ 0 h 60176"/>
                <a:gd name="connsiteX4" fmla="*/ 8529 w 170577"/>
                <a:gd name="connsiteY4" fmla="*/ 948 h 60176"/>
                <a:gd name="connsiteX5" fmla="*/ 0 w 170577"/>
                <a:gd name="connsiteY5" fmla="*/ 17532 h 60176"/>
                <a:gd name="connsiteX6" fmla="*/ 0 w 170577"/>
                <a:gd name="connsiteY6" fmla="*/ 60176 h 60176"/>
                <a:gd name="connsiteX7" fmla="*/ 170578 w 170577"/>
                <a:gd name="connsiteY7" fmla="*/ 60176 h 60176"/>
                <a:gd name="connsiteX8" fmla="*/ 170578 w 170577"/>
                <a:gd name="connsiteY8" fmla="*/ 45014 h 60176"/>
                <a:gd name="connsiteX9" fmla="*/ 162523 w 170577"/>
                <a:gd name="connsiteY9" fmla="*/ 36959 h 6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77" h="60176">
                  <a:moveTo>
                    <a:pt x="162523" y="36959"/>
                  </a:moveTo>
                  <a:cubicBezTo>
                    <a:pt x="155415" y="29851"/>
                    <a:pt x="151151" y="19901"/>
                    <a:pt x="151151" y="9950"/>
                  </a:cubicBezTo>
                  <a:lnTo>
                    <a:pt x="148308" y="7107"/>
                  </a:lnTo>
                  <a:cubicBezTo>
                    <a:pt x="105190" y="33642"/>
                    <a:pt x="50226" y="30799"/>
                    <a:pt x="9950" y="0"/>
                  </a:cubicBezTo>
                  <a:lnTo>
                    <a:pt x="8529" y="948"/>
                  </a:lnTo>
                  <a:cubicBezTo>
                    <a:pt x="3317" y="4738"/>
                    <a:pt x="0" y="10898"/>
                    <a:pt x="0" y="17532"/>
                  </a:cubicBezTo>
                  <a:lnTo>
                    <a:pt x="0" y="60176"/>
                  </a:lnTo>
                  <a:lnTo>
                    <a:pt x="170578" y="60176"/>
                  </a:lnTo>
                  <a:lnTo>
                    <a:pt x="170578" y="45014"/>
                  </a:lnTo>
                  <a:lnTo>
                    <a:pt x="162523" y="36959"/>
                  </a:ln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9" name="Kombinationstegning 19">
              <a:extLst>
                <a:ext uri="{FF2B5EF4-FFF2-40B4-BE49-F238E27FC236}">
                  <a16:creationId xmlns:a16="http://schemas.microsoft.com/office/drawing/2014/main" id="{A1AF4A9E-082C-D09F-98A5-5A2EAC36150D}"/>
                </a:ext>
              </a:extLst>
            </p:cNvPr>
            <p:cNvSpPr/>
            <p:nvPr/>
          </p:nvSpPr>
          <p:spPr>
            <a:xfrm>
              <a:off x="810836" y="1420170"/>
              <a:ext cx="67849" cy="84907"/>
            </a:xfrm>
            <a:custGeom>
              <a:avLst/>
              <a:gdLst>
                <a:gd name="connsiteX0" fmla="*/ 32220 w 67849"/>
                <a:gd name="connsiteY0" fmla="*/ 84907 h 84907"/>
                <a:gd name="connsiteX1" fmla="*/ 67283 w 67849"/>
                <a:gd name="connsiteY1" fmla="*/ 35629 h 84907"/>
                <a:gd name="connsiteX2" fmla="*/ 18005 w 67849"/>
                <a:gd name="connsiteY2" fmla="*/ 566 h 84907"/>
                <a:gd name="connsiteX3" fmla="*/ 0 w 67849"/>
                <a:gd name="connsiteY3" fmla="*/ 8147 h 84907"/>
                <a:gd name="connsiteX4" fmla="*/ 32220 w 67849"/>
                <a:gd name="connsiteY4" fmla="*/ 84907 h 8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49" h="84907">
                  <a:moveTo>
                    <a:pt x="32220" y="84907"/>
                  </a:moveTo>
                  <a:cubicBezTo>
                    <a:pt x="55438" y="81117"/>
                    <a:pt x="71074" y="58847"/>
                    <a:pt x="67283" y="35629"/>
                  </a:cubicBezTo>
                  <a:cubicBezTo>
                    <a:pt x="63493" y="12412"/>
                    <a:pt x="41223" y="-3224"/>
                    <a:pt x="18005" y="566"/>
                  </a:cubicBezTo>
                  <a:cubicBezTo>
                    <a:pt x="11372" y="1514"/>
                    <a:pt x="5212" y="4357"/>
                    <a:pt x="0" y="8147"/>
                  </a:cubicBezTo>
                  <a:cubicBezTo>
                    <a:pt x="19427" y="28996"/>
                    <a:pt x="30799" y="56004"/>
                    <a:pt x="32220" y="84907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0" name="Kombinationstegning 20">
              <a:extLst>
                <a:ext uri="{FF2B5EF4-FFF2-40B4-BE49-F238E27FC236}">
                  <a16:creationId xmlns:a16="http://schemas.microsoft.com/office/drawing/2014/main" id="{1DEBE0B3-E99C-B681-3059-23121190708E}"/>
                </a:ext>
              </a:extLst>
            </p:cNvPr>
            <p:cNvSpPr/>
            <p:nvPr/>
          </p:nvSpPr>
          <p:spPr>
            <a:xfrm>
              <a:off x="825051" y="1517397"/>
              <a:ext cx="96186" cy="84815"/>
            </a:xfrm>
            <a:custGeom>
              <a:avLst/>
              <a:gdLst>
                <a:gd name="connsiteX0" fmla="*/ 87658 w 96186"/>
                <a:gd name="connsiteY0" fmla="*/ 25113 h 84815"/>
                <a:gd name="connsiteX1" fmla="*/ 45961 w 96186"/>
                <a:gd name="connsiteY1" fmla="*/ 5212 h 84815"/>
                <a:gd name="connsiteX2" fmla="*/ 18005 w 96186"/>
                <a:gd name="connsiteY2" fmla="*/ 0 h 84815"/>
                <a:gd name="connsiteX3" fmla="*/ 0 w 96186"/>
                <a:gd name="connsiteY3" fmla="*/ 57807 h 84815"/>
                <a:gd name="connsiteX4" fmla="*/ 2843 w 96186"/>
                <a:gd name="connsiteY4" fmla="*/ 60650 h 84815"/>
                <a:gd name="connsiteX5" fmla="*/ 29851 w 96186"/>
                <a:gd name="connsiteY5" fmla="*/ 72022 h 84815"/>
                <a:gd name="connsiteX6" fmla="*/ 42644 w 96186"/>
                <a:gd name="connsiteY6" fmla="*/ 84815 h 84815"/>
                <a:gd name="connsiteX7" fmla="*/ 96187 w 96186"/>
                <a:gd name="connsiteY7" fmla="*/ 84815 h 84815"/>
                <a:gd name="connsiteX8" fmla="*/ 96187 w 96186"/>
                <a:gd name="connsiteY8" fmla="*/ 42171 h 84815"/>
                <a:gd name="connsiteX9" fmla="*/ 87658 w 96186"/>
                <a:gd name="connsiteY9" fmla="*/ 25113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86" h="84815">
                  <a:moveTo>
                    <a:pt x="87658" y="25113"/>
                  </a:moveTo>
                  <a:cubicBezTo>
                    <a:pt x="75339" y="15636"/>
                    <a:pt x="61124" y="8529"/>
                    <a:pt x="45961" y="5212"/>
                  </a:cubicBezTo>
                  <a:cubicBezTo>
                    <a:pt x="36959" y="2369"/>
                    <a:pt x="27482" y="948"/>
                    <a:pt x="18005" y="0"/>
                  </a:cubicBezTo>
                  <a:cubicBezTo>
                    <a:pt x="17058" y="20375"/>
                    <a:pt x="10898" y="40275"/>
                    <a:pt x="0" y="57807"/>
                  </a:cubicBezTo>
                  <a:lnTo>
                    <a:pt x="2843" y="60650"/>
                  </a:lnTo>
                  <a:cubicBezTo>
                    <a:pt x="12793" y="60650"/>
                    <a:pt x="22744" y="64914"/>
                    <a:pt x="29851" y="72022"/>
                  </a:cubicBezTo>
                  <a:lnTo>
                    <a:pt x="42644" y="84815"/>
                  </a:lnTo>
                  <a:lnTo>
                    <a:pt x="96187" y="84815"/>
                  </a:lnTo>
                  <a:lnTo>
                    <a:pt x="96187" y="42171"/>
                  </a:lnTo>
                  <a:cubicBezTo>
                    <a:pt x="96187" y="35537"/>
                    <a:pt x="93344" y="28903"/>
                    <a:pt x="87658" y="25113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1" name="Kombinationstegning 21">
              <a:extLst>
                <a:ext uri="{FF2B5EF4-FFF2-40B4-BE49-F238E27FC236}">
                  <a16:creationId xmlns:a16="http://schemas.microsoft.com/office/drawing/2014/main" id="{4101D38D-267B-F269-6AF7-B9C94C8E0C5D}"/>
                </a:ext>
              </a:extLst>
            </p:cNvPr>
            <p:cNvSpPr/>
            <p:nvPr/>
          </p:nvSpPr>
          <p:spPr>
            <a:xfrm>
              <a:off x="612776" y="1402727"/>
              <a:ext cx="285431" cy="285434"/>
            </a:xfrm>
            <a:custGeom>
              <a:avLst/>
              <a:gdLst>
                <a:gd name="connsiteX0" fmla="*/ 277189 w 285431"/>
                <a:gd name="connsiteY0" fmla="*/ 241655 h 285434"/>
                <a:gd name="connsiteX1" fmla="*/ 232649 w 285431"/>
                <a:gd name="connsiteY1" fmla="*/ 196642 h 285434"/>
                <a:gd name="connsiteX2" fmla="*/ 209905 w 285431"/>
                <a:gd name="connsiteY2" fmla="*/ 190008 h 285434"/>
                <a:gd name="connsiteX3" fmla="*/ 193795 w 285431"/>
                <a:gd name="connsiteY3" fmla="*/ 174372 h 285434"/>
                <a:gd name="connsiteX4" fmla="*/ 216065 w 285431"/>
                <a:gd name="connsiteY4" fmla="*/ 108984 h 285434"/>
                <a:gd name="connsiteX5" fmla="*/ 108033 w 285431"/>
                <a:gd name="connsiteY5" fmla="*/ 3 h 285434"/>
                <a:gd name="connsiteX6" fmla="*/ 0 w 285431"/>
                <a:gd name="connsiteY6" fmla="*/ 107562 h 285434"/>
                <a:gd name="connsiteX7" fmla="*/ 108033 w 285431"/>
                <a:gd name="connsiteY7" fmla="*/ 216542 h 285434"/>
                <a:gd name="connsiteX8" fmla="*/ 174368 w 285431"/>
                <a:gd name="connsiteY8" fmla="*/ 194273 h 285434"/>
                <a:gd name="connsiteX9" fmla="*/ 190478 w 285431"/>
                <a:gd name="connsiteY9" fmla="*/ 209909 h 285434"/>
                <a:gd name="connsiteX10" fmla="*/ 197112 w 285431"/>
                <a:gd name="connsiteY10" fmla="*/ 232653 h 285434"/>
                <a:gd name="connsiteX11" fmla="*/ 242126 w 285431"/>
                <a:gd name="connsiteY11" fmla="*/ 277666 h 285434"/>
                <a:gd name="connsiteX12" fmla="*/ 277663 w 285431"/>
                <a:gd name="connsiteY12" fmla="*/ 278614 h 285434"/>
                <a:gd name="connsiteX13" fmla="*/ 278610 w 285431"/>
                <a:gd name="connsiteY13" fmla="*/ 243077 h 285434"/>
                <a:gd name="connsiteX14" fmla="*/ 277189 w 285431"/>
                <a:gd name="connsiteY14" fmla="*/ 241655 h 285434"/>
                <a:gd name="connsiteX15" fmla="*/ 277189 w 285431"/>
                <a:gd name="connsiteY15" fmla="*/ 241655 h 285434"/>
                <a:gd name="connsiteX16" fmla="*/ 108506 w 285431"/>
                <a:gd name="connsiteY16" fmla="*/ 22273 h 285434"/>
                <a:gd name="connsiteX17" fmla="*/ 194743 w 285431"/>
                <a:gd name="connsiteY17" fmla="*/ 108510 h 285434"/>
                <a:gd name="connsiteX18" fmla="*/ 174368 w 285431"/>
                <a:gd name="connsiteY18" fmla="*/ 163948 h 285434"/>
                <a:gd name="connsiteX19" fmla="*/ 146886 w 285431"/>
                <a:gd name="connsiteY19" fmla="*/ 153997 h 285434"/>
                <a:gd name="connsiteX20" fmla="*/ 107559 w 285431"/>
                <a:gd name="connsiteY20" fmla="*/ 147838 h 285434"/>
                <a:gd name="connsiteX21" fmla="*/ 68231 w 285431"/>
                <a:gd name="connsiteY21" fmla="*/ 153997 h 285434"/>
                <a:gd name="connsiteX22" fmla="*/ 42644 w 285431"/>
                <a:gd name="connsiteY22" fmla="*/ 164421 h 285434"/>
                <a:gd name="connsiteX23" fmla="*/ 52121 w 285431"/>
                <a:gd name="connsiteY23" fmla="*/ 43122 h 285434"/>
                <a:gd name="connsiteX24" fmla="*/ 108506 w 285431"/>
                <a:gd name="connsiteY24" fmla="*/ 22273 h 28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431" h="285434">
                  <a:moveTo>
                    <a:pt x="277189" y="241655"/>
                  </a:moveTo>
                  <a:lnTo>
                    <a:pt x="232649" y="196642"/>
                  </a:lnTo>
                  <a:cubicBezTo>
                    <a:pt x="226489" y="190956"/>
                    <a:pt x="218434" y="188113"/>
                    <a:pt x="209905" y="190008"/>
                  </a:cubicBezTo>
                  <a:lnTo>
                    <a:pt x="193795" y="174372"/>
                  </a:lnTo>
                  <a:cubicBezTo>
                    <a:pt x="208484" y="155419"/>
                    <a:pt x="216065" y="132675"/>
                    <a:pt x="216065" y="108984"/>
                  </a:cubicBezTo>
                  <a:cubicBezTo>
                    <a:pt x="216539" y="49281"/>
                    <a:pt x="168209" y="477"/>
                    <a:pt x="108033" y="3"/>
                  </a:cubicBezTo>
                  <a:cubicBezTo>
                    <a:pt x="47857" y="-470"/>
                    <a:pt x="0" y="47860"/>
                    <a:pt x="0" y="107562"/>
                  </a:cubicBezTo>
                  <a:cubicBezTo>
                    <a:pt x="0" y="167264"/>
                    <a:pt x="47857" y="216069"/>
                    <a:pt x="108033" y="216542"/>
                  </a:cubicBezTo>
                  <a:cubicBezTo>
                    <a:pt x="131724" y="216542"/>
                    <a:pt x="154941" y="208961"/>
                    <a:pt x="174368" y="194273"/>
                  </a:cubicBezTo>
                  <a:lnTo>
                    <a:pt x="190478" y="209909"/>
                  </a:lnTo>
                  <a:cubicBezTo>
                    <a:pt x="189057" y="217964"/>
                    <a:pt x="191426" y="226493"/>
                    <a:pt x="197112" y="232653"/>
                  </a:cubicBezTo>
                  <a:lnTo>
                    <a:pt x="242126" y="277666"/>
                  </a:lnTo>
                  <a:cubicBezTo>
                    <a:pt x="251602" y="287617"/>
                    <a:pt x="267712" y="288090"/>
                    <a:pt x="277663" y="278614"/>
                  </a:cubicBezTo>
                  <a:cubicBezTo>
                    <a:pt x="287613" y="269137"/>
                    <a:pt x="288087" y="253027"/>
                    <a:pt x="278610" y="243077"/>
                  </a:cubicBezTo>
                  <a:cubicBezTo>
                    <a:pt x="278137" y="242603"/>
                    <a:pt x="277663" y="242129"/>
                    <a:pt x="277189" y="241655"/>
                  </a:cubicBezTo>
                  <a:lnTo>
                    <a:pt x="277189" y="241655"/>
                  </a:lnTo>
                  <a:close/>
                  <a:moveTo>
                    <a:pt x="108506" y="22273"/>
                  </a:moveTo>
                  <a:cubicBezTo>
                    <a:pt x="156363" y="22273"/>
                    <a:pt x="194743" y="60653"/>
                    <a:pt x="194743" y="108510"/>
                  </a:cubicBezTo>
                  <a:cubicBezTo>
                    <a:pt x="194743" y="128884"/>
                    <a:pt x="187636" y="148785"/>
                    <a:pt x="174368" y="163948"/>
                  </a:cubicBezTo>
                  <a:cubicBezTo>
                    <a:pt x="165366" y="159683"/>
                    <a:pt x="156363" y="156366"/>
                    <a:pt x="146886" y="153997"/>
                  </a:cubicBezTo>
                  <a:cubicBezTo>
                    <a:pt x="134093" y="150207"/>
                    <a:pt x="120826" y="147838"/>
                    <a:pt x="107559" y="147838"/>
                  </a:cubicBezTo>
                  <a:cubicBezTo>
                    <a:pt x="94292" y="147838"/>
                    <a:pt x="81024" y="150207"/>
                    <a:pt x="68231" y="153997"/>
                  </a:cubicBezTo>
                  <a:cubicBezTo>
                    <a:pt x="59228" y="156366"/>
                    <a:pt x="50699" y="159683"/>
                    <a:pt x="42644" y="164421"/>
                  </a:cubicBezTo>
                  <a:cubicBezTo>
                    <a:pt x="11846" y="128411"/>
                    <a:pt x="16110" y="73920"/>
                    <a:pt x="52121" y="43122"/>
                  </a:cubicBezTo>
                  <a:cubicBezTo>
                    <a:pt x="67757" y="29381"/>
                    <a:pt x="87658" y="22273"/>
                    <a:pt x="108506" y="22273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2" name="Kombinationstegning 23">
              <a:extLst>
                <a:ext uri="{FF2B5EF4-FFF2-40B4-BE49-F238E27FC236}">
                  <a16:creationId xmlns:a16="http://schemas.microsoft.com/office/drawing/2014/main" id="{2D42F29F-C6B0-6DC1-9072-1CE9536FBA29}"/>
                </a:ext>
              </a:extLst>
            </p:cNvPr>
            <p:cNvSpPr/>
            <p:nvPr/>
          </p:nvSpPr>
          <p:spPr>
            <a:xfrm>
              <a:off x="672479" y="1444427"/>
              <a:ext cx="95713" cy="95713"/>
            </a:xfrm>
            <a:custGeom>
              <a:avLst/>
              <a:gdLst>
                <a:gd name="connsiteX0" fmla="*/ 95713 w 95713"/>
                <a:gd name="connsiteY0" fmla="*/ 47857 h 95713"/>
                <a:gd name="connsiteX1" fmla="*/ 47857 w 95713"/>
                <a:gd name="connsiteY1" fmla="*/ 95713 h 95713"/>
                <a:gd name="connsiteX2" fmla="*/ 0 w 95713"/>
                <a:gd name="connsiteY2" fmla="*/ 47857 h 95713"/>
                <a:gd name="connsiteX3" fmla="*/ 47857 w 95713"/>
                <a:gd name="connsiteY3" fmla="*/ 0 h 95713"/>
                <a:gd name="connsiteX4" fmla="*/ 95713 w 95713"/>
                <a:gd name="connsiteY4" fmla="*/ 47857 h 9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13" h="95713">
                  <a:moveTo>
                    <a:pt x="95713" y="47857"/>
                  </a:moveTo>
                  <a:cubicBezTo>
                    <a:pt x="95713" y="74287"/>
                    <a:pt x="74287" y="95713"/>
                    <a:pt x="47857" y="95713"/>
                  </a:cubicBezTo>
                  <a:cubicBezTo>
                    <a:pt x="21426" y="95713"/>
                    <a:pt x="0" y="74287"/>
                    <a:pt x="0" y="47857"/>
                  </a:cubicBezTo>
                  <a:cubicBezTo>
                    <a:pt x="0" y="21426"/>
                    <a:pt x="21426" y="0"/>
                    <a:pt x="47857" y="0"/>
                  </a:cubicBezTo>
                  <a:cubicBezTo>
                    <a:pt x="74287" y="0"/>
                    <a:pt x="95713" y="21426"/>
                    <a:pt x="95713" y="47857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3" name="Kombinationstegning 24">
              <a:extLst>
                <a:ext uri="{FF2B5EF4-FFF2-40B4-BE49-F238E27FC236}">
                  <a16:creationId xmlns:a16="http://schemas.microsoft.com/office/drawing/2014/main" id="{21C0ACAB-EBBE-2ECB-7008-6D11E684F5F2}"/>
                </a:ext>
              </a:extLst>
            </p:cNvPr>
            <p:cNvSpPr/>
            <p:nvPr/>
          </p:nvSpPr>
          <p:spPr>
            <a:xfrm>
              <a:off x="523223" y="1517397"/>
              <a:ext cx="109454" cy="84815"/>
            </a:xfrm>
            <a:custGeom>
              <a:avLst/>
              <a:gdLst>
                <a:gd name="connsiteX0" fmla="*/ 75812 w 109454"/>
                <a:gd name="connsiteY0" fmla="*/ 0 h 84815"/>
                <a:gd name="connsiteX1" fmla="*/ 50226 w 109454"/>
                <a:gd name="connsiteY1" fmla="*/ 5212 h 84815"/>
                <a:gd name="connsiteX2" fmla="*/ 8529 w 109454"/>
                <a:gd name="connsiteY2" fmla="*/ 25113 h 84815"/>
                <a:gd name="connsiteX3" fmla="*/ 0 w 109454"/>
                <a:gd name="connsiteY3" fmla="*/ 42171 h 84815"/>
                <a:gd name="connsiteX4" fmla="*/ 0 w 109454"/>
                <a:gd name="connsiteY4" fmla="*/ 84815 h 84815"/>
                <a:gd name="connsiteX5" fmla="*/ 102347 w 109454"/>
                <a:gd name="connsiteY5" fmla="*/ 84815 h 84815"/>
                <a:gd name="connsiteX6" fmla="*/ 109454 w 109454"/>
                <a:gd name="connsiteY6" fmla="*/ 77708 h 84815"/>
                <a:gd name="connsiteX7" fmla="*/ 75812 w 109454"/>
                <a:gd name="connsiteY7" fmla="*/ 0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54" h="84815">
                  <a:moveTo>
                    <a:pt x="75812" y="0"/>
                  </a:moveTo>
                  <a:cubicBezTo>
                    <a:pt x="67283" y="948"/>
                    <a:pt x="58755" y="2369"/>
                    <a:pt x="50226" y="5212"/>
                  </a:cubicBezTo>
                  <a:cubicBezTo>
                    <a:pt x="35537" y="9477"/>
                    <a:pt x="21322" y="16584"/>
                    <a:pt x="8529" y="25113"/>
                  </a:cubicBezTo>
                  <a:cubicBezTo>
                    <a:pt x="2843" y="28903"/>
                    <a:pt x="0" y="35537"/>
                    <a:pt x="0" y="42171"/>
                  </a:cubicBezTo>
                  <a:lnTo>
                    <a:pt x="0" y="84815"/>
                  </a:lnTo>
                  <a:lnTo>
                    <a:pt x="102347" y="84815"/>
                  </a:lnTo>
                  <a:cubicBezTo>
                    <a:pt x="104242" y="81972"/>
                    <a:pt x="106611" y="79603"/>
                    <a:pt x="109454" y="77708"/>
                  </a:cubicBezTo>
                  <a:cubicBezTo>
                    <a:pt x="89079" y="56385"/>
                    <a:pt x="77234" y="28903"/>
                    <a:pt x="75812" y="0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4" name="Kombinationstegning 25">
              <a:extLst>
                <a:ext uri="{FF2B5EF4-FFF2-40B4-BE49-F238E27FC236}">
                  <a16:creationId xmlns:a16="http://schemas.microsoft.com/office/drawing/2014/main" id="{3AAA0DD4-C99D-2CF1-7E29-E578048CDB67}"/>
                </a:ext>
              </a:extLst>
            </p:cNvPr>
            <p:cNvSpPr/>
            <p:nvPr/>
          </p:nvSpPr>
          <p:spPr>
            <a:xfrm>
              <a:off x="565645" y="1420040"/>
              <a:ext cx="66558" cy="84563"/>
            </a:xfrm>
            <a:custGeom>
              <a:avLst/>
              <a:gdLst>
                <a:gd name="connsiteX0" fmla="*/ 33390 w 66558"/>
                <a:gd name="connsiteY0" fmla="*/ 84563 h 84563"/>
                <a:gd name="connsiteX1" fmla="*/ 66558 w 66558"/>
                <a:gd name="connsiteY1" fmla="*/ 7330 h 84563"/>
                <a:gd name="connsiteX2" fmla="*/ 7330 w 66558"/>
                <a:gd name="connsiteY2" fmla="*/ 19175 h 84563"/>
                <a:gd name="connsiteX3" fmla="*/ 19175 w 66558"/>
                <a:gd name="connsiteY3" fmla="*/ 78404 h 84563"/>
                <a:gd name="connsiteX4" fmla="*/ 33390 w 66558"/>
                <a:gd name="connsiteY4" fmla="*/ 84563 h 8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8" h="84563">
                  <a:moveTo>
                    <a:pt x="33390" y="84563"/>
                  </a:moveTo>
                  <a:cubicBezTo>
                    <a:pt x="34812" y="55660"/>
                    <a:pt x="46657" y="28652"/>
                    <a:pt x="66558" y="7330"/>
                  </a:cubicBezTo>
                  <a:cubicBezTo>
                    <a:pt x="47131" y="-5937"/>
                    <a:pt x="20597" y="-725"/>
                    <a:pt x="7330" y="19175"/>
                  </a:cubicBezTo>
                  <a:cubicBezTo>
                    <a:pt x="-5937" y="39076"/>
                    <a:pt x="-725" y="65137"/>
                    <a:pt x="19175" y="78404"/>
                  </a:cubicBezTo>
                  <a:cubicBezTo>
                    <a:pt x="23440" y="81247"/>
                    <a:pt x="28178" y="83142"/>
                    <a:pt x="33390" y="84563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pic>
        <p:nvPicPr>
          <p:cNvPr id="56" name="Grafik 55">
            <a:extLst>
              <a:ext uri="{FF2B5EF4-FFF2-40B4-BE49-F238E27FC236}">
                <a16:creationId xmlns:a16="http://schemas.microsoft.com/office/drawing/2014/main" id="{DF97F37F-0245-3746-061B-C71704770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628" y="3805878"/>
            <a:ext cx="396756" cy="3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3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AFE7D-44F8-CFF3-7B52-3622E9D8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F7AC413-5B43-B15B-496B-AEEA5767B8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4813" y="288925"/>
            <a:ext cx="9852025" cy="1128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Værktøj 5: Med eller uden AI – fordele og ulemper</a:t>
            </a:r>
            <a:br>
              <a:rPr kumimoji="0" lang="da-DK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Vurder</a:t>
            </a: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 prisen for og gevinsten ved en forandring </a:t>
            </a:r>
            <a:endParaRPr kumimoji="0" lang="da-DK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2E0674D-8A81-EA64-F820-E8332264A8A9}"/>
              </a:ext>
            </a:extLst>
          </p:cNvPr>
          <p:cNvSpPr txBox="1"/>
          <p:nvPr/>
        </p:nvSpPr>
        <p:spPr>
          <a:xfrm>
            <a:off x="370023" y="1844085"/>
            <a:ext cx="5718225" cy="861774"/>
          </a:xfrm>
          <a:prstGeom prst="rect">
            <a:avLst/>
          </a:prstGeom>
          <a:solidFill>
            <a:srgbClr val="7030A0"/>
          </a:solidFill>
        </p:spPr>
        <p:txBody>
          <a:bodyPr wrap="square" lIns="36000" tIns="45720" rIns="91440" bIns="45720" rtlCol="0" anchor="ctr">
            <a:spAutoFit/>
          </a:bodyPr>
          <a:lstStyle/>
          <a:p>
            <a:pPr algn="ctr"/>
            <a:endParaRPr lang="da-DK" sz="1600" b="1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/>
            <a:r>
              <a:rPr lang="da-DK" b="1">
                <a:solidFill>
                  <a:schemeClr val="bg1"/>
                </a:solidFill>
                <a:latin typeface="Avenir Next"/>
              </a:rPr>
              <a:t>En løsning uden AI</a:t>
            </a:r>
            <a:endParaRPr lang="da-DK">
              <a:solidFill>
                <a:schemeClr val="bg1"/>
              </a:solidFill>
            </a:endParaRPr>
          </a:p>
          <a:p>
            <a:pPr algn="ctr"/>
            <a:endParaRPr lang="da-DK" sz="1600" b="1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F27400B-451D-F00A-B951-42BB5E816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0023" y="2783265"/>
            <a:ext cx="2858400" cy="3812349"/>
          </a:xfrm>
          <a:prstGeom prst="rect">
            <a:avLst/>
          </a:prstGeom>
          <a:solidFill>
            <a:schemeClr val="bg1"/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Divider 12" descr="Find ulemper ved en løsning uden AI">
            <a:extLst>
              <a:ext uri="{FF2B5EF4-FFF2-40B4-BE49-F238E27FC236}">
                <a16:creationId xmlns:a16="http://schemas.microsoft.com/office/drawing/2014/main" id="{87C775DA-7AB6-FBF3-B178-031E0AC74054}"/>
              </a:ext>
            </a:extLst>
          </p:cNvPr>
          <p:cNvSpPr/>
          <p:nvPr/>
        </p:nvSpPr>
        <p:spPr>
          <a:xfrm>
            <a:off x="1522922" y="3053030"/>
            <a:ext cx="576117" cy="602913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9601AD9-E803-11AD-8D93-B5C8FA275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28423" y="2783266"/>
            <a:ext cx="2859825" cy="3812349"/>
          </a:xfrm>
          <a:prstGeom prst="rect">
            <a:avLst/>
          </a:prstGeom>
          <a:solidFill>
            <a:srgbClr val="7030A0">
              <a:alpha val="20000"/>
            </a:srgbClr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Plus 23" descr="Find fordele ved en løsning uden AI">
            <a:extLst>
              <a:ext uri="{FF2B5EF4-FFF2-40B4-BE49-F238E27FC236}">
                <a16:creationId xmlns:a16="http://schemas.microsoft.com/office/drawing/2014/main" id="{3CD1736D-E83E-84A7-33F4-66C4E235E645}"/>
              </a:ext>
            </a:extLst>
          </p:cNvPr>
          <p:cNvSpPr/>
          <p:nvPr/>
        </p:nvSpPr>
        <p:spPr>
          <a:xfrm>
            <a:off x="4294692" y="3053030"/>
            <a:ext cx="685311" cy="606237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368F1BE-1A35-430B-0B56-B55020C2E5FB}"/>
              </a:ext>
            </a:extLst>
          </p:cNvPr>
          <p:cNvSpPr txBox="1"/>
          <p:nvPr/>
        </p:nvSpPr>
        <p:spPr>
          <a:xfrm>
            <a:off x="6225792" y="1836116"/>
            <a:ext cx="5716801" cy="861774"/>
          </a:xfrm>
          <a:prstGeom prst="rect">
            <a:avLst/>
          </a:prstGeom>
          <a:solidFill>
            <a:srgbClr val="7030A0"/>
          </a:solidFill>
        </p:spPr>
        <p:txBody>
          <a:bodyPr wrap="square" lIns="36000" tIns="45720" rIns="91440" bIns="45720" rtlCol="0" anchor="ctr">
            <a:spAutoFit/>
          </a:bodyPr>
          <a:lstStyle/>
          <a:p>
            <a:pPr algn="ctr"/>
            <a:endParaRPr lang="da-DK" sz="1600" b="1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/>
            <a:r>
              <a:rPr lang="da-DK" b="1">
                <a:solidFill>
                  <a:schemeClr val="bg1"/>
                </a:solidFill>
                <a:latin typeface="Avenir Next"/>
              </a:rPr>
              <a:t>En løsning med AI</a:t>
            </a:r>
            <a:endParaRPr lang="da-DK" sz="2400" b="1">
              <a:solidFill>
                <a:schemeClr val="bg1"/>
              </a:solidFill>
              <a:latin typeface="Avenir Next"/>
            </a:endParaRPr>
          </a:p>
          <a:p>
            <a:pPr algn="ctr"/>
            <a:endParaRPr lang="da-DK" sz="1600" b="1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07FC3B6-F9FD-EF72-7A19-3BEE8C4BE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5795" y="2783266"/>
            <a:ext cx="2858400" cy="3812349"/>
          </a:xfrm>
          <a:prstGeom prst="rect">
            <a:avLst/>
          </a:prstGeom>
          <a:solidFill>
            <a:srgbClr val="7030A0">
              <a:alpha val="20000"/>
            </a:srgbClr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Divider 14" descr="Find ulemper ved en løsning med AI">
            <a:extLst>
              <a:ext uri="{FF2B5EF4-FFF2-40B4-BE49-F238E27FC236}">
                <a16:creationId xmlns:a16="http://schemas.microsoft.com/office/drawing/2014/main" id="{A51AA85E-9308-6483-A7DF-82EBDE9F1807}"/>
              </a:ext>
            </a:extLst>
          </p:cNvPr>
          <p:cNvSpPr/>
          <p:nvPr/>
        </p:nvSpPr>
        <p:spPr>
          <a:xfrm>
            <a:off x="7224739" y="3044876"/>
            <a:ext cx="576117" cy="602913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rgbClr val="FF0000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AAE157A-3F66-3039-3CA3-A0F50315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4195" y="2783265"/>
            <a:ext cx="2858400" cy="3812349"/>
          </a:xfrm>
          <a:prstGeom prst="rect">
            <a:avLst/>
          </a:prstGeom>
          <a:solidFill>
            <a:schemeClr val="bg1"/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Plus 25" descr="Find fordele ved en løsning med ai">
            <a:extLst>
              <a:ext uri="{FF2B5EF4-FFF2-40B4-BE49-F238E27FC236}">
                <a16:creationId xmlns:a16="http://schemas.microsoft.com/office/drawing/2014/main" id="{79ECE094-7E5F-3FB0-9E78-2D1E8F64359E}"/>
              </a:ext>
            </a:extLst>
          </p:cNvPr>
          <p:cNvSpPr/>
          <p:nvPr/>
        </p:nvSpPr>
        <p:spPr>
          <a:xfrm>
            <a:off x="9996509" y="3044876"/>
            <a:ext cx="685311" cy="606237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E1B5B119-6206-4173-7CE0-76A7ADE59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1353" y="288150"/>
            <a:ext cx="1128904" cy="1128904"/>
            <a:chOff x="337783" y="462953"/>
            <a:chExt cx="1128904" cy="1128904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31B297F1-5156-DF1C-310A-BCE7026BBE92}"/>
                </a:ext>
              </a:extLst>
            </p:cNvPr>
            <p:cNvSpPr/>
            <p:nvPr/>
          </p:nvSpPr>
          <p:spPr>
            <a:xfrm>
              <a:off x="370023" y="982407"/>
              <a:ext cx="1050866" cy="344893"/>
            </a:xfrm>
            <a:custGeom>
              <a:avLst/>
              <a:gdLst/>
              <a:ahLst/>
              <a:cxnLst/>
              <a:rect l="l" t="t" r="r" b="b"/>
              <a:pathLst>
                <a:path w="1341367" h="1180753">
                  <a:moveTo>
                    <a:pt x="17830" y="0"/>
                  </a:moveTo>
                  <a:lnTo>
                    <a:pt x="1323537" y="0"/>
                  </a:lnTo>
                  <a:cubicBezTo>
                    <a:pt x="1333384" y="0"/>
                    <a:pt x="1341367" y="7983"/>
                    <a:pt x="1341367" y="17830"/>
                  </a:cubicBezTo>
                  <a:lnTo>
                    <a:pt x="1341367" y="1162923"/>
                  </a:lnTo>
                  <a:cubicBezTo>
                    <a:pt x="1341367" y="1167652"/>
                    <a:pt x="1339488" y="1172187"/>
                    <a:pt x="1336145" y="1175531"/>
                  </a:cubicBezTo>
                  <a:cubicBezTo>
                    <a:pt x="1332801" y="1178875"/>
                    <a:pt x="1328266" y="1180753"/>
                    <a:pt x="1323537" y="1180753"/>
                  </a:cubicBezTo>
                  <a:lnTo>
                    <a:pt x="17830" y="1180753"/>
                  </a:lnTo>
                  <a:cubicBezTo>
                    <a:pt x="7983" y="1180753"/>
                    <a:pt x="0" y="1172771"/>
                    <a:pt x="0" y="1162923"/>
                  </a:cubicBezTo>
                  <a:lnTo>
                    <a:pt x="0" y="17830"/>
                  </a:lnTo>
                  <a:cubicBezTo>
                    <a:pt x="0" y="7983"/>
                    <a:pt x="7983" y="0"/>
                    <a:pt x="17830" y="0"/>
                  </a:cubicBezTo>
                  <a:close/>
                </a:path>
              </a:pathLst>
            </a:custGeom>
            <a:noFill/>
            <a:ln w="38100" cap="sq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ctr" defTabSz="2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VÆRKTØJ</a:t>
              </a:r>
              <a:endPara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9" name="Grafik 8" descr="Lommekniv kontur">
              <a:extLst>
                <a:ext uri="{FF2B5EF4-FFF2-40B4-BE49-F238E27FC236}">
                  <a16:creationId xmlns:a16="http://schemas.microsoft.com/office/drawing/2014/main" id="{702285E5-AF04-258E-E26F-18B506094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7783" y="462953"/>
              <a:ext cx="1128904" cy="1128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287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7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F5668-6DDE-1F5C-576C-EF5AFA99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1F9C0185-800B-AE45-644B-B9CCA971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52" y="407719"/>
            <a:ext cx="10571803" cy="7078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a-DK" sz="1600" b="0">
                <a:solidFill>
                  <a:srgbClr val="000000"/>
                </a:solidFill>
                <a:latin typeface="Avenir Next"/>
              </a:rPr>
              <a:t>Vejledning:</a:t>
            </a:r>
            <a:br>
              <a:rPr lang="da-DK" sz="2900" b="0">
                <a:latin typeface="Avenir Next"/>
              </a:rPr>
            </a:br>
            <a:r>
              <a:rPr lang="da-DK" sz="2900">
                <a:latin typeface="Avenir Next"/>
              </a:rPr>
              <a:t>Værktøj 6: Vores næste skridt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BB6BAA94-E77D-E2F5-85B9-8C1B40BBA36F}"/>
              </a:ext>
            </a:extLst>
          </p:cNvPr>
          <p:cNvSpPr txBox="1">
            <a:spLocks/>
          </p:cNvSpPr>
          <p:nvPr/>
        </p:nvSpPr>
        <p:spPr>
          <a:xfrm>
            <a:off x="987656" y="1388632"/>
            <a:ext cx="1981258" cy="4581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13B4A3"/>
                </a:solidFill>
                <a:latin typeface="Avenir Next"/>
              </a:rPr>
              <a:t>Formål</a:t>
            </a:r>
            <a:endParaRPr lang="da-DK" sz="1400" b="1">
              <a:solidFill>
                <a:srgbClr val="13B4A3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96FA39FB-660A-E08D-8A26-D2DE5C78D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02" y="1314236"/>
            <a:ext cx="2723824" cy="19584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da-DK" sz="1200" b="1">
                <a:solidFill>
                  <a:srgbClr val="0295A9"/>
                </a:solidFill>
                <a:latin typeface="Avenir Next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da-DK" sz="1200" b="1">
              <a:solidFill>
                <a:srgbClr val="0295A9"/>
              </a:solidFill>
              <a:ea typeface="Times New Roman" panose="02020603050405020304" pitchFamily="18" charset="0"/>
              <a:cs typeface="Times New Roman"/>
            </a:endParaRP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At</a:t>
            </a:r>
            <a:r>
              <a:rPr lang="da-DK" sz="1200">
                <a:effectLst/>
                <a:latin typeface="Avenir Nex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skabe et fælles overblik over de mulige næste skridt i arbejdet med AI.</a:t>
            </a: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At tage fælles stilling til, hvilke næste skridt der er relevante for os lige nu. </a:t>
            </a:r>
            <a:endParaRPr lang="da-DK" sz="1200">
              <a:latin typeface="Avenir Next"/>
              <a:cs typeface="Times New Roman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45EA4A0-5875-B61D-D203-9405613A8D40}"/>
              </a:ext>
            </a:extLst>
          </p:cNvPr>
          <p:cNvSpPr txBox="1"/>
          <p:nvPr/>
        </p:nvSpPr>
        <p:spPr>
          <a:xfrm>
            <a:off x="983639" y="3874776"/>
            <a:ext cx="162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1">
                <a:solidFill>
                  <a:srgbClr val="2AB4A3"/>
                </a:solidFill>
                <a:latin typeface="Avenir Next" panose="020B0503020202020204" pitchFamily="34" charset="0"/>
              </a:rPr>
              <a:t>Anvendelse</a:t>
            </a:r>
            <a:endParaRPr lang="da-DK" sz="1400">
              <a:solidFill>
                <a:srgbClr val="2AB4A3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6F9F427-2285-2FA8-5A12-4ADDB8B60068}"/>
              </a:ext>
            </a:extLst>
          </p:cNvPr>
          <p:cNvSpPr txBox="1"/>
          <p:nvPr/>
        </p:nvSpPr>
        <p:spPr>
          <a:xfrm>
            <a:off x="454229" y="4249329"/>
            <a:ext cx="2717673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1200" b="1"/>
              <a:t>Målgruppe – operationelle niveau</a:t>
            </a:r>
            <a:r>
              <a:rPr lang="da-DK" sz="1200">
                <a:latin typeface="Avenir Next"/>
              </a:rPr>
              <a:t>: Ledere og medarbejdere.</a:t>
            </a:r>
            <a:br>
              <a:rPr lang="da-DK" sz="1200">
                <a:latin typeface="Avenir Next" panose="020B0503020202020204" pitchFamily="34" charset="0"/>
              </a:rPr>
            </a:br>
            <a:endParaRPr lang="da-DK" sz="1200">
              <a:latin typeface="Avenir Next" panose="020B0503020202020204" pitchFamily="34" charset="0"/>
            </a:endParaRPr>
          </a:p>
          <a:p>
            <a:r>
              <a:rPr lang="da-DK" sz="1200" b="1">
                <a:latin typeface="Avenir Next"/>
              </a:rPr>
              <a:t>Anledning</a:t>
            </a:r>
          </a:p>
          <a:p>
            <a:r>
              <a:rPr lang="da-DK" sz="1200">
                <a:latin typeface="Avenir Next"/>
              </a:rPr>
              <a:t>Personalemøde, ledermøde, MED-udvalgsmøde, workshop e.l.</a:t>
            </a:r>
            <a:endParaRPr lang="da-DK" sz="1200">
              <a:latin typeface="Avenir Next" panose="020B0503020202020204" pitchFamily="34" charset="0"/>
            </a:endParaRPr>
          </a:p>
          <a:p>
            <a:br>
              <a:rPr lang="da-DK" sz="1200" b="1">
                <a:latin typeface="Avenir Next" panose="020B0503020202020204" pitchFamily="34" charset="0"/>
              </a:rPr>
            </a:br>
            <a:r>
              <a:rPr lang="da-DK" sz="1200" b="1">
                <a:latin typeface="Avenir Next"/>
              </a:rPr>
              <a:t>Tid</a:t>
            </a:r>
            <a:r>
              <a:rPr lang="da-DK" sz="1200">
                <a:latin typeface="Avenir Next"/>
              </a:rPr>
              <a:t>: 15-60 minutter. Kan være relevant at revidere løbende. </a:t>
            </a:r>
            <a:endParaRPr lang="en-US" sz="1200">
              <a:latin typeface="Avenir Next"/>
            </a:endParaRPr>
          </a:p>
          <a:p>
            <a:endParaRPr lang="da-DK" sz="1200">
              <a:latin typeface="Avenir Next" panose="020B0503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802D06C-07FA-E38A-847F-BB5DE4B8E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5843" y="1358429"/>
            <a:ext cx="4639052" cy="5501528"/>
          </a:xfrm>
          <a:prstGeom prst="rect">
            <a:avLst/>
          </a:prstGeom>
          <a:solidFill>
            <a:srgbClr val="13B4A3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42187255-9B96-55BD-D129-0C98802D2E7B}"/>
              </a:ext>
            </a:extLst>
          </p:cNvPr>
          <p:cNvSpPr txBox="1">
            <a:spLocks/>
          </p:cNvSpPr>
          <p:nvPr/>
        </p:nvSpPr>
        <p:spPr>
          <a:xfrm>
            <a:off x="4460151" y="1552998"/>
            <a:ext cx="2546985" cy="4639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FDF4EE"/>
                </a:solidFill>
                <a:latin typeface="Avenir Next" panose="020B0503020202020204" pitchFamily="34" charset="0"/>
              </a:rPr>
              <a:t>Værktøjet trin for trin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08EA6F1F-1BF0-AFE4-E9F9-FA5A9EA33CF1}"/>
              </a:ext>
            </a:extLst>
          </p:cNvPr>
          <p:cNvSpPr txBox="1">
            <a:spLocks/>
          </p:cNvSpPr>
          <p:nvPr/>
        </p:nvSpPr>
        <p:spPr>
          <a:xfrm>
            <a:off x="4203091" y="2167413"/>
            <a:ext cx="3776671" cy="36787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r>
              <a:rPr lang="da-DK" sz="1200">
                <a:solidFill>
                  <a:srgbClr val="FCF4ED"/>
                </a:solidFill>
                <a:ea typeface="+mn-lt"/>
                <a:cs typeface="+mn-lt"/>
              </a:rPr>
              <a:t>Print værktøjet ud eller udfyld det digitalt </a:t>
            </a:r>
            <a:endParaRPr lang="da-DK" sz="120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pPr>
              <a:buAutoNum type="arabicPeriod"/>
            </a:pPr>
            <a:r>
              <a:rPr lang="da-DK" sz="1200">
                <a:solidFill>
                  <a:srgbClr val="FCF4ED"/>
                </a:solidFill>
              </a:rPr>
              <a:t>Kig</a:t>
            </a:r>
            <a:r>
              <a:rPr lang="da-DK" sz="1200">
                <a:solidFill>
                  <a:srgbClr val="FCF4ED"/>
                </a:solidFill>
                <a:latin typeface="Avenir Next"/>
              </a:rPr>
              <a:t> sammen på oversigten over de foreslåede veje. Sæt flueben ud for veje, I allerede har gennemført.</a:t>
            </a:r>
            <a:endParaRPr lang="da-DK" sz="120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pPr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Bed deltagerne sige, hvad de ser som det mest relevante næste skridt; det kan godt være ét, der ikke er nævnt i skabelonen. </a:t>
            </a:r>
            <a:br>
              <a:rPr lang="da-DK" sz="1200">
                <a:latin typeface="Avenir Next" panose="020B0503020202020204" pitchFamily="34" charset="0"/>
              </a:rPr>
            </a:br>
            <a:br>
              <a:rPr lang="da-DK" sz="1200">
                <a:latin typeface="Avenir Next" panose="020B0503020202020204" pitchFamily="34" charset="0"/>
              </a:rPr>
            </a:br>
            <a:r>
              <a:rPr lang="da-DK" sz="1200" i="1">
                <a:solidFill>
                  <a:srgbClr val="FCF4ED"/>
                </a:solidFill>
                <a:latin typeface="Avenir Next"/>
              </a:rPr>
              <a:t>Spørg nysgerrigt ind til, hvorfor netop dette næste skridt foreslås.</a:t>
            </a:r>
          </a:p>
          <a:p>
            <a:pPr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Afklar, om der er enighed om de næste skridt, eller hvad eventuelle forskelle bunder i. </a:t>
            </a:r>
            <a:endParaRPr lang="da-DK" sz="1200">
              <a:solidFill>
                <a:srgbClr val="000000"/>
              </a:solidFill>
              <a:latin typeface="Avenir Next"/>
            </a:endParaRPr>
          </a:p>
          <a:p>
            <a:pPr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Vælg i </a:t>
            </a:r>
            <a:r>
              <a:rPr lang="da-DK" sz="1200">
                <a:solidFill>
                  <a:schemeClr val="bg1"/>
                </a:solidFill>
                <a:latin typeface="Avenir Next"/>
              </a:rPr>
              <a:t>fællesskab et eller flere næste skridt, som I vil gå videre med.</a:t>
            </a:r>
          </a:p>
          <a:p>
            <a:pPr>
              <a:buAutoNum type="arabicPeriod"/>
            </a:pPr>
            <a:r>
              <a:rPr lang="da-DK" sz="1200">
                <a:solidFill>
                  <a:schemeClr val="bg1"/>
                </a:solidFill>
                <a:latin typeface="Avenir Next"/>
              </a:rPr>
              <a:t>Udfyld den grønne boks med, hvordan I kommer i gang med de valgte skridt.</a:t>
            </a:r>
          </a:p>
          <a:p>
            <a:pPr>
              <a:buAutoNum type="arabicPeriod"/>
            </a:pPr>
            <a:r>
              <a:rPr lang="da-DK" sz="1200">
                <a:solidFill>
                  <a:schemeClr val="bg1"/>
                </a:solidFill>
                <a:latin typeface="Avenir Next"/>
              </a:rPr>
              <a:t>Afklar, hvem der koordinerer det videre arbejde</a:t>
            </a:r>
            <a:r>
              <a:rPr lang="da-DK" sz="1200">
                <a:solidFill>
                  <a:srgbClr val="FCF4ED"/>
                </a:solidFill>
                <a:latin typeface="Avenir Next"/>
              </a:rPr>
              <a:t>.</a:t>
            </a:r>
            <a:endParaRPr lang="da-DK" sz="1200">
              <a:latin typeface="Avenir Next"/>
            </a:endParaRP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B06DB14F-FC98-B2C2-0BB0-CA8CF492B0A4}"/>
              </a:ext>
            </a:extLst>
          </p:cNvPr>
          <p:cNvSpPr txBox="1">
            <a:spLocks/>
          </p:cNvSpPr>
          <p:nvPr/>
        </p:nvSpPr>
        <p:spPr>
          <a:xfrm>
            <a:off x="8743901" y="1494677"/>
            <a:ext cx="3025793" cy="4581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11A898"/>
                </a:solidFill>
                <a:latin typeface="Avenir Next"/>
              </a:rPr>
              <a:t>Faciliteringstips</a:t>
            </a:r>
            <a:endParaRPr lang="da-DK" sz="1400" b="1">
              <a:solidFill>
                <a:srgbClr val="11A898"/>
              </a:solidFill>
              <a:latin typeface="Avenir Next" panose="020B0503020202020204" pitchFamily="34" charset="0"/>
            </a:endParaRPr>
          </a:p>
        </p:txBody>
      </p:sp>
      <p:sp>
        <p:nvSpPr>
          <p:cNvPr id="27" name="Pladsholder til indhold 2">
            <a:extLst>
              <a:ext uri="{FF2B5EF4-FFF2-40B4-BE49-F238E27FC236}">
                <a16:creationId xmlns:a16="http://schemas.microsoft.com/office/drawing/2014/main" id="{5F5EA308-97AC-64C8-C6A3-FE9E1A273489}"/>
              </a:ext>
            </a:extLst>
          </p:cNvPr>
          <p:cNvSpPr txBox="1">
            <a:spLocks/>
          </p:cNvSpPr>
          <p:nvPr/>
        </p:nvSpPr>
        <p:spPr>
          <a:xfrm>
            <a:off x="8740542" y="2003113"/>
            <a:ext cx="2925830" cy="246109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200">
                <a:latin typeface="Avenir Next"/>
                <a:cs typeface="Times New Roman"/>
              </a:rPr>
              <a:t>Drøftelsen kan være helt fælles eller kan være opdelt efter aktører. Fx kan ledelsen have et andet næste skridt end de enkelte teams.</a:t>
            </a:r>
          </a:p>
          <a:p>
            <a:pPr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Vær opmærksom på, om der er enighed i gruppen om at gå videre ad den valgte vej, eller der er uudtalt modstand, som skal håndteres.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b="1">
                <a:latin typeface="Avenir Next"/>
              </a:rPr>
              <a:t>Variation: </a:t>
            </a:r>
            <a:r>
              <a:rPr lang="da-DK" sz="1200">
                <a:latin typeface="Avenir Next"/>
              </a:rPr>
              <a:t>Det er muligt – før eller efter mødet – at lade en mindre gruppe forberede forslag til et eller flere næste skridt, som I så kvalificerer i en fælles dialog.</a:t>
            </a:r>
          </a:p>
        </p:txBody>
      </p:sp>
      <p:grpSp>
        <p:nvGrpSpPr>
          <p:cNvPr id="28" name="Grafik 26">
            <a:extLst>
              <a:ext uri="{FF2B5EF4-FFF2-40B4-BE49-F238E27FC236}">
                <a16:creationId xmlns:a16="http://schemas.microsoft.com/office/drawing/2014/main" id="{126276F7-DEBA-7CF8-CE33-631F06865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5003" y="1528622"/>
            <a:ext cx="311186" cy="376575"/>
            <a:chOff x="5512578" y="1668450"/>
            <a:chExt cx="311186" cy="376575"/>
          </a:xfrm>
          <a:solidFill>
            <a:srgbClr val="FDF4EE"/>
          </a:solidFill>
        </p:grpSpPr>
        <p:sp>
          <p:nvSpPr>
            <p:cNvPr id="30" name="Kombinationstegning 29">
              <a:extLst>
                <a:ext uri="{FF2B5EF4-FFF2-40B4-BE49-F238E27FC236}">
                  <a16:creationId xmlns:a16="http://schemas.microsoft.com/office/drawing/2014/main" id="{2B2A1321-AD12-264D-3228-BC68B468DF71}"/>
                </a:ext>
              </a:extLst>
            </p:cNvPr>
            <p:cNvSpPr/>
            <p:nvPr/>
          </p:nvSpPr>
          <p:spPr>
            <a:xfrm>
              <a:off x="5620443" y="1668450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82321 w 203321"/>
                <a:gd name="connsiteY5" fmla="*/ 79229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000 w 203321"/>
                <a:gd name="connsiteY16" fmla="*/ 38183 h 202844"/>
                <a:gd name="connsiteX17" fmla="*/ 28637 w 203321"/>
                <a:gd name="connsiteY17" fmla="*/ 60615 h 202844"/>
                <a:gd name="connsiteX18" fmla="*/ 21000 w 203321"/>
                <a:gd name="connsiteY18" fmla="*/ 79229 h 202844"/>
                <a:gd name="connsiteX19" fmla="*/ 0 w 203321"/>
                <a:gd name="connsiteY19" fmla="*/ 89729 h 202844"/>
                <a:gd name="connsiteX20" fmla="*/ 0 w 203321"/>
                <a:gd name="connsiteY20" fmla="*/ 113593 h 202844"/>
                <a:gd name="connsiteX21" fmla="*/ 21000 w 203321"/>
                <a:gd name="connsiteY21" fmla="*/ 124093 h 202844"/>
                <a:gd name="connsiteX22" fmla="*/ 28637 w 203321"/>
                <a:gd name="connsiteY22" fmla="*/ 142707 h 202844"/>
                <a:gd name="connsiteX23" fmla="*/ 21000 w 203321"/>
                <a:gd name="connsiteY23" fmla="*/ 165139 h 202844"/>
                <a:gd name="connsiteX24" fmla="*/ 37705 w 203321"/>
                <a:gd name="connsiteY24" fmla="*/ 181844 h 202844"/>
                <a:gd name="connsiteX25" fmla="*/ 60137 w 203321"/>
                <a:gd name="connsiteY25" fmla="*/ 174208 h 202844"/>
                <a:gd name="connsiteX26" fmla="*/ 78751 w 203321"/>
                <a:gd name="connsiteY26" fmla="*/ 181844 h 202844"/>
                <a:gd name="connsiteX27" fmla="*/ 89252 w 203321"/>
                <a:gd name="connsiteY27" fmla="*/ 202845 h 202844"/>
                <a:gd name="connsiteX28" fmla="*/ 113116 w 203321"/>
                <a:gd name="connsiteY28" fmla="*/ 202845 h 202844"/>
                <a:gd name="connsiteX29" fmla="*/ 123616 w 203321"/>
                <a:gd name="connsiteY29" fmla="*/ 181844 h 202844"/>
                <a:gd name="connsiteX30" fmla="*/ 142230 w 203321"/>
                <a:gd name="connsiteY30" fmla="*/ 174208 h 202844"/>
                <a:gd name="connsiteX31" fmla="*/ 164662 w 203321"/>
                <a:gd name="connsiteY31" fmla="*/ 181844 h 202844"/>
                <a:gd name="connsiteX32" fmla="*/ 181844 w 203321"/>
                <a:gd name="connsiteY32" fmla="*/ 165139 h 202844"/>
                <a:gd name="connsiteX33" fmla="*/ 174208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2092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229" y="137457"/>
                    <a:pt x="101661" y="137457"/>
                  </a:cubicBezTo>
                  <a:close/>
                  <a:moveTo>
                    <a:pt x="182321" y="79229"/>
                  </a:moveTo>
                  <a:cubicBezTo>
                    <a:pt x="180412" y="72547"/>
                    <a:pt x="178026" y="66342"/>
                    <a:pt x="174685" y="60615"/>
                  </a:cubicBez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775" y="22910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10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000" y="38183"/>
                  </a:lnTo>
                  <a:lnTo>
                    <a:pt x="28637" y="60615"/>
                  </a:lnTo>
                  <a:cubicBezTo>
                    <a:pt x="25296" y="66342"/>
                    <a:pt x="22909" y="72547"/>
                    <a:pt x="21000" y="79229"/>
                  </a:cubicBezTo>
                  <a:lnTo>
                    <a:pt x="0" y="89729"/>
                  </a:lnTo>
                  <a:lnTo>
                    <a:pt x="0" y="113593"/>
                  </a:lnTo>
                  <a:lnTo>
                    <a:pt x="21000" y="124093"/>
                  </a:lnTo>
                  <a:cubicBezTo>
                    <a:pt x="22909" y="130775"/>
                    <a:pt x="25296" y="136980"/>
                    <a:pt x="28637" y="142707"/>
                  </a:cubicBezTo>
                  <a:lnTo>
                    <a:pt x="21000" y="165139"/>
                  </a:lnTo>
                  <a:lnTo>
                    <a:pt x="37705" y="181844"/>
                  </a:lnTo>
                  <a:lnTo>
                    <a:pt x="60137" y="174208"/>
                  </a:lnTo>
                  <a:cubicBezTo>
                    <a:pt x="65865" y="177549"/>
                    <a:pt x="72069" y="179935"/>
                    <a:pt x="78751" y="181844"/>
                  </a:cubicBezTo>
                  <a:lnTo>
                    <a:pt x="89252" y="202845"/>
                  </a:lnTo>
                  <a:lnTo>
                    <a:pt x="113116" y="202845"/>
                  </a:lnTo>
                  <a:lnTo>
                    <a:pt x="123616" y="181844"/>
                  </a:lnTo>
                  <a:cubicBezTo>
                    <a:pt x="130298" y="179935"/>
                    <a:pt x="136502" y="177549"/>
                    <a:pt x="142230" y="174208"/>
                  </a:cubicBezTo>
                  <a:lnTo>
                    <a:pt x="164662" y="181844"/>
                  </a:lnTo>
                  <a:lnTo>
                    <a:pt x="181844" y="165139"/>
                  </a:lnTo>
                  <a:lnTo>
                    <a:pt x="174208" y="142707"/>
                  </a:lnTo>
                  <a:cubicBezTo>
                    <a:pt x="177549" y="136980"/>
                    <a:pt x="180412" y="130298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>
                <a:solidFill>
                  <a:srgbClr val="FCF4ED"/>
                </a:solidFill>
              </a:endParaRPr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97075C79-1A4F-1BE3-5140-493E3A723D15}"/>
                </a:ext>
              </a:extLst>
            </p:cNvPr>
            <p:cNvSpPr/>
            <p:nvPr/>
          </p:nvSpPr>
          <p:spPr>
            <a:xfrm>
              <a:off x="5512578" y="1842181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01661 w 203321"/>
                <a:gd name="connsiteY5" fmla="*/ 137457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478 w 203321"/>
                <a:gd name="connsiteY16" fmla="*/ 37705 h 202844"/>
                <a:gd name="connsiteX17" fmla="*/ 28637 w 203321"/>
                <a:gd name="connsiteY17" fmla="*/ 60137 h 202844"/>
                <a:gd name="connsiteX18" fmla="*/ 21000 w 203321"/>
                <a:gd name="connsiteY18" fmla="*/ 78751 h 202844"/>
                <a:gd name="connsiteX19" fmla="*/ 0 w 203321"/>
                <a:gd name="connsiteY19" fmla="*/ 89252 h 202844"/>
                <a:gd name="connsiteX20" fmla="*/ 0 w 203321"/>
                <a:gd name="connsiteY20" fmla="*/ 113116 h 202844"/>
                <a:gd name="connsiteX21" fmla="*/ 21000 w 203321"/>
                <a:gd name="connsiteY21" fmla="*/ 123616 h 202844"/>
                <a:gd name="connsiteX22" fmla="*/ 28637 w 203321"/>
                <a:gd name="connsiteY22" fmla="*/ 142230 h 202844"/>
                <a:gd name="connsiteX23" fmla="*/ 21478 w 203321"/>
                <a:gd name="connsiteY23" fmla="*/ 164662 h 202844"/>
                <a:gd name="connsiteX24" fmla="*/ 38183 w 203321"/>
                <a:gd name="connsiteY24" fmla="*/ 181367 h 202844"/>
                <a:gd name="connsiteX25" fmla="*/ 60615 w 203321"/>
                <a:gd name="connsiteY25" fmla="*/ 174208 h 202844"/>
                <a:gd name="connsiteX26" fmla="*/ 79229 w 203321"/>
                <a:gd name="connsiteY26" fmla="*/ 181844 h 202844"/>
                <a:gd name="connsiteX27" fmla="*/ 89729 w 203321"/>
                <a:gd name="connsiteY27" fmla="*/ 202845 h 202844"/>
                <a:gd name="connsiteX28" fmla="*/ 113593 w 203321"/>
                <a:gd name="connsiteY28" fmla="*/ 202845 h 202844"/>
                <a:gd name="connsiteX29" fmla="*/ 124093 w 203321"/>
                <a:gd name="connsiteY29" fmla="*/ 181844 h 202844"/>
                <a:gd name="connsiteX30" fmla="*/ 142707 w 203321"/>
                <a:gd name="connsiteY30" fmla="*/ 174208 h 202844"/>
                <a:gd name="connsiteX31" fmla="*/ 165139 w 203321"/>
                <a:gd name="connsiteY31" fmla="*/ 181844 h 202844"/>
                <a:gd name="connsiteX32" fmla="*/ 181844 w 203321"/>
                <a:gd name="connsiteY32" fmla="*/ 164662 h 202844"/>
                <a:gd name="connsiteX33" fmla="*/ 174685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  <a:gd name="connsiteX38" fmla="*/ 174685 w 203321"/>
                <a:gd name="connsiteY38" fmla="*/ 60615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1615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707" y="137457"/>
                    <a:pt x="101661" y="137457"/>
                  </a:cubicBezTo>
                  <a:lnTo>
                    <a:pt x="101661" y="137457"/>
                  </a:lnTo>
                  <a:close/>
                  <a:moveTo>
                    <a:pt x="174685" y="60615"/>
                  </a:move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298" y="22909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09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478" y="37705"/>
                  </a:lnTo>
                  <a:lnTo>
                    <a:pt x="28637" y="60137"/>
                  </a:lnTo>
                  <a:cubicBezTo>
                    <a:pt x="25296" y="65865"/>
                    <a:pt x="22910" y="72547"/>
                    <a:pt x="21000" y="78751"/>
                  </a:cubicBezTo>
                  <a:lnTo>
                    <a:pt x="0" y="89252"/>
                  </a:lnTo>
                  <a:lnTo>
                    <a:pt x="0" y="113116"/>
                  </a:lnTo>
                  <a:lnTo>
                    <a:pt x="21000" y="123616"/>
                  </a:lnTo>
                  <a:cubicBezTo>
                    <a:pt x="22910" y="130298"/>
                    <a:pt x="25296" y="136502"/>
                    <a:pt x="28637" y="142230"/>
                  </a:cubicBezTo>
                  <a:lnTo>
                    <a:pt x="21478" y="164662"/>
                  </a:lnTo>
                  <a:lnTo>
                    <a:pt x="38183" y="181367"/>
                  </a:lnTo>
                  <a:lnTo>
                    <a:pt x="60615" y="174208"/>
                  </a:lnTo>
                  <a:cubicBezTo>
                    <a:pt x="66342" y="177549"/>
                    <a:pt x="72547" y="179935"/>
                    <a:pt x="79229" y="181844"/>
                  </a:cubicBezTo>
                  <a:lnTo>
                    <a:pt x="89729" y="202845"/>
                  </a:lnTo>
                  <a:lnTo>
                    <a:pt x="113593" y="202845"/>
                  </a:lnTo>
                  <a:lnTo>
                    <a:pt x="124093" y="181844"/>
                  </a:lnTo>
                  <a:cubicBezTo>
                    <a:pt x="130775" y="179935"/>
                    <a:pt x="136980" y="177549"/>
                    <a:pt x="142707" y="174208"/>
                  </a:cubicBezTo>
                  <a:lnTo>
                    <a:pt x="165139" y="181844"/>
                  </a:lnTo>
                  <a:lnTo>
                    <a:pt x="181844" y="164662"/>
                  </a:lnTo>
                  <a:lnTo>
                    <a:pt x="174685" y="142707"/>
                  </a:lnTo>
                  <a:cubicBezTo>
                    <a:pt x="178026" y="136980"/>
                    <a:pt x="180412" y="130775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ubicBezTo>
                    <a:pt x="180412" y="72547"/>
                    <a:pt x="178026" y="66342"/>
                    <a:pt x="174685" y="606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>
                <a:solidFill>
                  <a:srgbClr val="FCF4ED"/>
                </a:solidFill>
              </a:endParaRP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555F376C-C430-87A2-1AB8-54CBF56C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223" y="1402727"/>
            <a:ext cx="398014" cy="285434"/>
            <a:chOff x="523223" y="1402727"/>
            <a:chExt cx="398014" cy="285434"/>
          </a:xfrm>
          <a:solidFill>
            <a:srgbClr val="2AB4A3"/>
          </a:solidFill>
        </p:grpSpPr>
        <p:sp>
          <p:nvSpPr>
            <p:cNvPr id="23" name="Kombinationstegning 18">
              <a:extLst>
                <a:ext uri="{FF2B5EF4-FFF2-40B4-BE49-F238E27FC236}">
                  <a16:creationId xmlns:a16="http://schemas.microsoft.com/office/drawing/2014/main" id="{7C02435E-758D-A645-A03D-B3AB94F0BBBF}"/>
                </a:ext>
              </a:extLst>
            </p:cNvPr>
            <p:cNvSpPr/>
            <p:nvPr/>
          </p:nvSpPr>
          <p:spPr>
            <a:xfrm>
              <a:off x="636942" y="1608371"/>
              <a:ext cx="170577" cy="60176"/>
            </a:xfrm>
            <a:custGeom>
              <a:avLst/>
              <a:gdLst>
                <a:gd name="connsiteX0" fmla="*/ 162523 w 170577"/>
                <a:gd name="connsiteY0" fmla="*/ 36959 h 60176"/>
                <a:gd name="connsiteX1" fmla="*/ 151151 w 170577"/>
                <a:gd name="connsiteY1" fmla="*/ 9950 h 60176"/>
                <a:gd name="connsiteX2" fmla="*/ 148308 w 170577"/>
                <a:gd name="connsiteY2" fmla="*/ 7107 h 60176"/>
                <a:gd name="connsiteX3" fmla="*/ 9950 w 170577"/>
                <a:gd name="connsiteY3" fmla="*/ 0 h 60176"/>
                <a:gd name="connsiteX4" fmla="*/ 8529 w 170577"/>
                <a:gd name="connsiteY4" fmla="*/ 948 h 60176"/>
                <a:gd name="connsiteX5" fmla="*/ 0 w 170577"/>
                <a:gd name="connsiteY5" fmla="*/ 17532 h 60176"/>
                <a:gd name="connsiteX6" fmla="*/ 0 w 170577"/>
                <a:gd name="connsiteY6" fmla="*/ 60176 h 60176"/>
                <a:gd name="connsiteX7" fmla="*/ 170578 w 170577"/>
                <a:gd name="connsiteY7" fmla="*/ 60176 h 60176"/>
                <a:gd name="connsiteX8" fmla="*/ 170578 w 170577"/>
                <a:gd name="connsiteY8" fmla="*/ 45014 h 60176"/>
                <a:gd name="connsiteX9" fmla="*/ 162523 w 170577"/>
                <a:gd name="connsiteY9" fmla="*/ 36959 h 6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77" h="60176">
                  <a:moveTo>
                    <a:pt x="162523" y="36959"/>
                  </a:moveTo>
                  <a:cubicBezTo>
                    <a:pt x="155415" y="29851"/>
                    <a:pt x="151151" y="19901"/>
                    <a:pt x="151151" y="9950"/>
                  </a:cubicBezTo>
                  <a:lnTo>
                    <a:pt x="148308" y="7107"/>
                  </a:lnTo>
                  <a:cubicBezTo>
                    <a:pt x="105190" y="33642"/>
                    <a:pt x="50226" y="30799"/>
                    <a:pt x="9950" y="0"/>
                  </a:cubicBezTo>
                  <a:lnTo>
                    <a:pt x="8529" y="948"/>
                  </a:lnTo>
                  <a:cubicBezTo>
                    <a:pt x="3317" y="4738"/>
                    <a:pt x="0" y="10898"/>
                    <a:pt x="0" y="17532"/>
                  </a:cubicBezTo>
                  <a:lnTo>
                    <a:pt x="0" y="60176"/>
                  </a:lnTo>
                  <a:lnTo>
                    <a:pt x="170578" y="60176"/>
                  </a:lnTo>
                  <a:lnTo>
                    <a:pt x="170578" y="45014"/>
                  </a:lnTo>
                  <a:lnTo>
                    <a:pt x="162523" y="36959"/>
                  </a:ln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9" name="Kombinationstegning 19">
              <a:extLst>
                <a:ext uri="{FF2B5EF4-FFF2-40B4-BE49-F238E27FC236}">
                  <a16:creationId xmlns:a16="http://schemas.microsoft.com/office/drawing/2014/main" id="{0C663A3B-A5AD-B9D2-E09E-A0302B19F400}"/>
                </a:ext>
              </a:extLst>
            </p:cNvPr>
            <p:cNvSpPr/>
            <p:nvPr/>
          </p:nvSpPr>
          <p:spPr>
            <a:xfrm>
              <a:off x="810836" y="1420170"/>
              <a:ext cx="67849" cy="84907"/>
            </a:xfrm>
            <a:custGeom>
              <a:avLst/>
              <a:gdLst>
                <a:gd name="connsiteX0" fmla="*/ 32220 w 67849"/>
                <a:gd name="connsiteY0" fmla="*/ 84907 h 84907"/>
                <a:gd name="connsiteX1" fmla="*/ 67283 w 67849"/>
                <a:gd name="connsiteY1" fmla="*/ 35629 h 84907"/>
                <a:gd name="connsiteX2" fmla="*/ 18005 w 67849"/>
                <a:gd name="connsiteY2" fmla="*/ 566 h 84907"/>
                <a:gd name="connsiteX3" fmla="*/ 0 w 67849"/>
                <a:gd name="connsiteY3" fmla="*/ 8147 h 84907"/>
                <a:gd name="connsiteX4" fmla="*/ 32220 w 67849"/>
                <a:gd name="connsiteY4" fmla="*/ 84907 h 8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49" h="84907">
                  <a:moveTo>
                    <a:pt x="32220" y="84907"/>
                  </a:moveTo>
                  <a:cubicBezTo>
                    <a:pt x="55438" y="81117"/>
                    <a:pt x="71074" y="58847"/>
                    <a:pt x="67283" y="35629"/>
                  </a:cubicBezTo>
                  <a:cubicBezTo>
                    <a:pt x="63493" y="12412"/>
                    <a:pt x="41223" y="-3224"/>
                    <a:pt x="18005" y="566"/>
                  </a:cubicBezTo>
                  <a:cubicBezTo>
                    <a:pt x="11372" y="1514"/>
                    <a:pt x="5212" y="4357"/>
                    <a:pt x="0" y="8147"/>
                  </a:cubicBezTo>
                  <a:cubicBezTo>
                    <a:pt x="19427" y="28996"/>
                    <a:pt x="30799" y="56004"/>
                    <a:pt x="32220" y="84907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2" name="Kombinationstegning 20">
              <a:extLst>
                <a:ext uri="{FF2B5EF4-FFF2-40B4-BE49-F238E27FC236}">
                  <a16:creationId xmlns:a16="http://schemas.microsoft.com/office/drawing/2014/main" id="{D3B9ABDA-EECE-D812-F9F7-04E48EAD2621}"/>
                </a:ext>
              </a:extLst>
            </p:cNvPr>
            <p:cNvSpPr/>
            <p:nvPr/>
          </p:nvSpPr>
          <p:spPr>
            <a:xfrm>
              <a:off x="825051" y="1517397"/>
              <a:ext cx="96186" cy="84815"/>
            </a:xfrm>
            <a:custGeom>
              <a:avLst/>
              <a:gdLst>
                <a:gd name="connsiteX0" fmla="*/ 87658 w 96186"/>
                <a:gd name="connsiteY0" fmla="*/ 25113 h 84815"/>
                <a:gd name="connsiteX1" fmla="*/ 45961 w 96186"/>
                <a:gd name="connsiteY1" fmla="*/ 5212 h 84815"/>
                <a:gd name="connsiteX2" fmla="*/ 18005 w 96186"/>
                <a:gd name="connsiteY2" fmla="*/ 0 h 84815"/>
                <a:gd name="connsiteX3" fmla="*/ 0 w 96186"/>
                <a:gd name="connsiteY3" fmla="*/ 57807 h 84815"/>
                <a:gd name="connsiteX4" fmla="*/ 2843 w 96186"/>
                <a:gd name="connsiteY4" fmla="*/ 60650 h 84815"/>
                <a:gd name="connsiteX5" fmla="*/ 29851 w 96186"/>
                <a:gd name="connsiteY5" fmla="*/ 72022 h 84815"/>
                <a:gd name="connsiteX6" fmla="*/ 42644 w 96186"/>
                <a:gd name="connsiteY6" fmla="*/ 84815 h 84815"/>
                <a:gd name="connsiteX7" fmla="*/ 96187 w 96186"/>
                <a:gd name="connsiteY7" fmla="*/ 84815 h 84815"/>
                <a:gd name="connsiteX8" fmla="*/ 96187 w 96186"/>
                <a:gd name="connsiteY8" fmla="*/ 42171 h 84815"/>
                <a:gd name="connsiteX9" fmla="*/ 87658 w 96186"/>
                <a:gd name="connsiteY9" fmla="*/ 25113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86" h="84815">
                  <a:moveTo>
                    <a:pt x="87658" y="25113"/>
                  </a:moveTo>
                  <a:cubicBezTo>
                    <a:pt x="75339" y="15636"/>
                    <a:pt x="61124" y="8529"/>
                    <a:pt x="45961" y="5212"/>
                  </a:cubicBezTo>
                  <a:cubicBezTo>
                    <a:pt x="36959" y="2369"/>
                    <a:pt x="27482" y="948"/>
                    <a:pt x="18005" y="0"/>
                  </a:cubicBezTo>
                  <a:cubicBezTo>
                    <a:pt x="17058" y="20375"/>
                    <a:pt x="10898" y="40275"/>
                    <a:pt x="0" y="57807"/>
                  </a:cubicBezTo>
                  <a:lnTo>
                    <a:pt x="2843" y="60650"/>
                  </a:lnTo>
                  <a:cubicBezTo>
                    <a:pt x="12793" y="60650"/>
                    <a:pt x="22744" y="64914"/>
                    <a:pt x="29851" y="72022"/>
                  </a:cubicBezTo>
                  <a:lnTo>
                    <a:pt x="42644" y="84815"/>
                  </a:lnTo>
                  <a:lnTo>
                    <a:pt x="96187" y="84815"/>
                  </a:lnTo>
                  <a:lnTo>
                    <a:pt x="96187" y="42171"/>
                  </a:lnTo>
                  <a:cubicBezTo>
                    <a:pt x="96187" y="35537"/>
                    <a:pt x="93344" y="28903"/>
                    <a:pt x="87658" y="25113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3" name="Kombinationstegning 21">
              <a:extLst>
                <a:ext uri="{FF2B5EF4-FFF2-40B4-BE49-F238E27FC236}">
                  <a16:creationId xmlns:a16="http://schemas.microsoft.com/office/drawing/2014/main" id="{CF3000F5-0DF8-52AA-8F17-F656A31C0863}"/>
                </a:ext>
              </a:extLst>
            </p:cNvPr>
            <p:cNvSpPr/>
            <p:nvPr/>
          </p:nvSpPr>
          <p:spPr>
            <a:xfrm>
              <a:off x="612776" y="1402727"/>
              <a:ext cx="285431" cy="285434"/>
            </a:xfrm>
            <a:custGeom>
              <a:avLst/>
              <a:gdLst>
                <a:gd name="connsiteX0" fmla="*/ 277189 w 285431"/>
                <a:gd name="connsiteY0" fmla="*/ 241655 h 285434"/>
                <a:gd name="connsiteX1" fmla="*/ 232649 w 285431"/>
                <a:gd name="connsiteY1" fmla="*/ 196642 h 285434"/>
                <a:gd name="connsiteX2" fmla="*/ 209905 w 285431"/>
                <a:gd name="connsiteY2" fmla="*/ 190008 h 285434"/>
                <a:gd name="connsiteX3" fmla="*/ 193795 w 285431"/>
                <a:gd name="connsiteY3" fmla="*/ 174372 h 285434"/>
                <a:gd name="connsiteX4" fmla="*/ 216065 w 285431"/>
                <a:gd name="connsiteY4" fmla="*/ 108984 h 285434"/>
                <a:gd name="connsiteX5" fmla="*/ 108033 w 285431"/>
                <a:gd name="connsiteY5" fmla="*/ 3 h 285434"/>
                <a:gd name="connsiteX6" fmla="*/ 0 w 285431"/>
                <a:gd name="connsiteY6" fmla="*/ 107562 h 285434"/>
                <a:gd name="connsiteX7" fmla="*/ 108033 w 285431"/>
                <a:gd name="connsiteY7" fmla="*/ 216542 h 285434"/>
                <a:gd name="connsiteX8" fmla="*/ 174368 w 285431"/>
                <a:gd name="connsiteY8" fmla="*/ 194273 h 285434"/>
                <a:gd name="connsiteX9" fmla="*/ 190478 w 285431"/>
                <a:gd name="connsiteY9" fmla="*/ 209909 h 285434"/>
                <a:gd name="connsiteX10" fmla="*/ 197112 w 285431"/>
                <a:gd name="connsiteY10" fmla="*/ 232653 h 285434"/>
                <a:gd name="connsiteX11" fmla="*/ 242126 w 285431"/>
                <a:gd name="connsiteY11" fmla="*/ 277666 h 285434"/>
                <a:gd name="connsiteX12" fmla="*/ 277663 w 285431"/>
                <a:gd name="connsiteY12" fmla="*/ 278614 h 285434"/>
                <a:gd name="connsiteX13" fmla="*/ 278610 w 285431"/>
                <a:gd name="connsiteY13" fmla="*/ 243077 h 285434"/>
                <a:gd name="connsiteX14" fmla="*/ 277189 w 285431"/>
                <a:gd name="connsiteY14" fmla="*/ 241655 h 285434"/>
                <a:gd name="connsiteX15" fmla="*/ 277189 w 285431"/>
                <a:gd name="connsiteY15" fmla="*/ 241655 h 285434"/>
                <a:gd name="connsiteX16" fmla="*/ 108506 w 285431"/>
                <a:gd name="connsiteY16" fmla="*/ 22273 h 285434"/>
                <a:gd name="connsiteX17" fmla="*/ 194743 w 285431"/>
                <a:gd name="connsiteY17" fmla="*/ 108510 h 285434"/>
                <a:gd name="connsiteX18" fmla="*/ 174368 w 285431"/>
                <a:gd name="connsiteY18" fmla="*/ 163948 h 285434"/>
                <a:gd name="connsiteX19" fmla="*/ 146886 w 285431"/>
                <a:gd name="connsiteY19" fmla="*/ 153997 h 285434"/>
                <a:gd name="connsiteX20" fmla="*/ 107559 w 285431"/>
                <a:gd name="connsiteY20" fmla="*/ 147838 h 285434"/>
                <a:gd name="connsiteX21" fmla="*/ 68231 w 285431"/>
                <a:gd name="connsiteY21" fmla="*/ 153997 h 285434"/>
                <a:gd name="connsiteX22" fmla="*/ 42644 w 285431"/>
                <a:gd name="connsiteY22" fmla="*/ 164421 h 285434"/>
                <a:gd name="connsiteX23" fmla="*/ 52121 w 285431"/>
                <a:gd name="connsiteY23" fmla="*/ 43122 h 285434"/>
                <a:gd name="connsiteX24" fmla="*/ 108506 w 285431"/>
                <a:gd name="connsiteY24" fmla="*/ 22273 h 28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431" h="285434">
                  <a:moveTo>
                    <a:pt x="277189" y="241655"/>
                  </a:moveTo>
                  <a:lnTo>
                    <a:pt x="232649" y="196642"/>
                  </a:lnTo>
                  <a:cubicBezTo>
                    <a:pt x="226489" y="190956"/>
                    <a:pt x="218434" y="188113"/>
                    <a:pt x="209905" y="190008"/>
                  </a:cubicBezTo>
                  <a:lnTo>
                    <a:pt x="193795" y="174372"/>
                  </a:lnTo>
                  <a:cubicBezTo>
                    <a:pt x="208484" y="155419"/>
                    <a:pt x="216065" y="132675"/>
                    <a:pt x="216065" y="108984"/>
                  </a:cubicBezTo>
                  <a:cubicBezTo>
                    <a:pt x="216539" y="49281"/>
                    <a:pt x="168209" y="477"/>
                    <a:pt x="108033" y="3"/>
                  </a:cubicBezTo>
                  <a:cubicBezTo>
                    <a:pt x="47857" y="-470"/>
                    <a:pt x="0" y="47860"/>
                    <a:pt x="0" y="107562"/>
                  </a:cubicBezTo>
                  <a:cubicBezTo>
                    <a:pt x="0" y="167264"/>
                    <a:pt x="47857" y="216069"/>
                    <a:pt x="108033" y="216542"/>
                  </a:cubicBezTo>
                  <a:cubicBezTo>
                    <a:pt x="131724" y="216542"/>
                    <a:pt x="154941" y="208961"/>
                    <a:pt x="174368" y="194273"/>
                  </a:cubicBezTo>
                  <a:lnTo>
                    <a:pt x="190478" y="209909"/>
                  </a:lnTo>
                  <a:cubicBezTo>
                    <a:pt x="189057" y="217964"/>
                    <a:pt x="191426" y="226493"/>
                    <a:pt x="197112" y="232653"/>
                  </a:cubicBezTo>
                  <a:lnTo>
                    <a:pt x="242126" y="277666"/>
                  </a:lnTo>
                  <a:cubicBezTo>
                    <a:pt x="251602" y="287617"/>
                    <a:pt x="267712" y="288090"/>
                    <a:pt x="277663" y="278614"/>
                  </a:cubicBezTo>
                  <a:cubicBezTo>
                    <a:pt x="287613" y="269137"/>
                    <a:pt x="288087" y="253027"/>
                    <a:pt x="278610" y="243077"/>
                  </a:cubicBezTo>
                  <a:cubicBezTo>
                    <a:pt x="278137" y="242603"/>
                    <a:pt x="277663" y="242129"/>
                    <a:pt x="277189" y="241655"/>
                  </a:cubicBezTo>
                  <a:lnTo>
                    <a:pt x="277189" y="241655"/>
                  </a:lnTo>
                  <a:close/>
                  <a:moveTo>
                    <a:pt x="108506" y="22273"/>
                  </a:moveTo>
                  <a:cubicBezTo>
                    <a:pt x="156363" y="22273"/>
                    <a:pt x="194743" y="60653"/>
                    <a:pt x="194743" y="108510"/>
                  </a:cubicBezTo>
                  <a:cubicBezTo>
                    <a:pt x="194743" y="128884"/>
                    <a:pt x="187636" y="148785"/>
                    <a:pt x="174368" y="163948"/>
                  </a:cubicBezTo>
                  <a:cubicBezTo>
                    <a:pt x="165366" y="159683"/>
                    <a:pt x="156363" y="156366"/>
                    <a:pt x="146886" y="153997"/>
                  </a:cubicBezTo>
                  <a:cubicBezTo>
                    <a:pt x="134093" y="150207"/>
                    <a:pt x="120826" y="147838"/>
                    <a:pt x="107559" y="147838"/>
                  </a:cubicBezTo>
                  <a:cubicBezTo>
                    <a:pt x="94292" y="147838"/>
                    <a:pt x="81024" y="150207"/>
                    <a:pt x="68231" y="153997"/>
                  </a:cubicBezTo>
                  <a:cubicBezTo>
                    <a:pt x="59228" y="156366"/>
                    <a:pt x="50699" y="159683"/>
                    <a:pt x="42644" y="164421"/>
                  </a:cubicBezTo>
                  <a:cubicBezTo>
                    <a:pt x="11846" y="128411"/>
                    <a:pt x="16110" y="73920"/>
                    <a:pt x="52121" y="43122"/>
                  </a:cubicBezTo>
                  <a:cubicBezTo>
                    <a:pt x="67757" y="29381"/>
                    <a:pt x="87658" y="22273"/>
                    <a:pt x="108506" y="22273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4" name="Kombinationstegning 23">
              <a:extLst>
                <a:ext uri="{FF2B5EF4-FFF2-40B4-BE49-F238E27FC236}">
                  <a16:creationId xmlns:a16="http://schemas.microsoft.com/office/drawing/2014/main" id="{D41D05EA-DD3F-5E75-01AE-179AE0B8C350}"/>
                </a:ext>
              </a:extLst>
            </p:cNvPr>
            <p:cNvSpPr/>
            <p:nvPr/>
          </p:nvSpPr>
          <p:spPr>
            <a:xfrm>
              <a:off x="672479" y="1444427"/>
              <a:ext cx="95713" cy="95713"/>
            </a:xfrm>
            <a:custGeom>
              <a:avLst/>
              <a:gdLst>
                <a:gd name="connsiteX0" fmla="*/ 95713 w 95713"/>
                <a:gd name="connsiteY0" fmla="*/ 47857 h 95713"/>
                <a:gd name="connsiteX1" fmla="*/ 47857 w 95713"/>
                <a:gd name="connsiteY1" fmla="*/ 95713 h 95713"/>
                <a:gd name="connsiteX2" fmla="*/ 0 w 95713"/>
                <a:gd name="connsiteY2" fmla="*/ 47857 h 95713"/>
                <a:gd name="connsiteX3" fmla="*/ 47857 w 95713"/>
                <a:gd name="connsiteY3" fmla="*/ 0 h 95713"/>
                <a:gd name="connsiteX4" fmla="*/ 95713 w 95713"/>
                <a:gd name="connsiteY4" fmla="*/ 47857 h 9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13" h="95713">
                  <a:moveTo>
                    <a:pt x="95713" y="47857"/>
                  </a:moveTo>
                  <a:cubicBezTo>
                    <a:pt x="95713" y="74287"/>
                    <a:pt x="74287" y="95713"/>
                    <a:pt x="47857" y="95713"/>
                  </a:cubicBezTo>
                  <a:cubicBezTo>
                    <a:pt x="21426" y="95713"/>
                    <a:pt x="0" y="74287"/>
                    <a:pt x="0" y="47857"/>
                  </a:cubicBezTo>
                  <a:cubicBezTo>
                    <a:pt x="0" y="21426"/>
                    <a:pt x="21426" y="0"/>
                    <a:pt x="47857" y="0"/>
                  </a:cubicBezTo>
                  <a:cubicBezTo>
                    <a:pt x="74287" y="0"/>
                    <a:pt x="95713" y="21426"/>
                    <a:pt x="95713" y="47857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5" name="Kombinationstegning 24">
              <a:extLst>
                <a:ext uri="{FF2B5EF4-FFF2-40B4-BE49-F238E27FC236}">
                  <a16:creationId xmlns:a16="http://schemas.microsoft.com/office/drawing/2014/main" id="{3130035C-2D79-AB08-F869-9F08F648B50D}"/>
                </a:ext>
              </a:extLst>
            </p:cNvPr>
            <p:cNvSpPr/>
            <p:nvPr/>
          </p:nvSpPr>
          <p:spPr>
            <a:xfrm>
              <a:off x="523223" y="1517397"/>
              <a:ext cx="109454" cy="84815"/>
            </a:xfrm>
            <a:custGeom>
              <a:avLst/>
              <a:gdLst>
                <a:gd name="connsiteX0" fmla="*/ 75812 w 109454"/>
                <a:gd name="connsiteY0" fmla="*/ 0 h 84815"/>
                <a:gd name="connsiteX1" fmla="*/ 50226 w 109454"/>
                <a:gd name="connsiteY1" fmla="*/ 5212 h 84815"/>
                <a:gd name="connsiteX2" fmla="*/ 8529 w 109454"/>
                <a:gd name="connsiteY2" fmla="*/ 25113 h 84815"/>
                <a:gd name="connsiteX3" fmla="*/ 0 w 109454"/>
                <a:gd name="connsiteY3" fmla="*/ 42171 h 84815"/>
                <a:gd name="connsiteX4" fmla="*/ 0 w 109454"/>
                <a:gd name="connsiteY4" fmla="*/ 84815 h 84815"/>
                <a:gd name="connsiteX5" fmla="*/ 102347 w 109454"/>
                <a:gd name="connsiteY5" fmla="*/ 84815 h 84815"/>
                <a:gd name="connsiteX6" fmla="*/ 109454 w 109454"/>
                <a:gd name="connsiteY6" fmla="*/ 77708 h 84815"/>
                <a:gd name="connsiteX7" fmla="*/ 75812 w 109454"/>
                <a:gd name="connsiteY7" fmla="*/ 0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54" h="84815">
                  <a:moveTo>
                    <a:pt x="75812" y="0"/>
                  </a:moveTo>
                  <a:cubicBezTo>
                    <a:pt x="67283" y="948"/>
                    <a:pt x="58755" y="2369"/>
                    <a:pt x="50226" y="5212"/>
                  </a:cubicBezTo>
                  <a:cubicBezTo>
                    <a:pt x="35537" y="9477"/>
                    <a:pt x="21322" y="16584"/>
                    <a:pt x="8529" y="25113"/>
                  </a:cubicBezTo>
                  <a:cubicBezTo>
                    <a:pt x="2843" y="28903"/>
                    <a:pt x="0" y="35537"/>
                    <a:pt x="0" y="42171"/>
                  </a:cubicBezTo>
                  <a:lnTo>
                    <a:pt x="0" y="84815"/>
                  </a:lnTo>
                  <a:lnTo>
                    <a:pt x="102347" y="84815"/>
                  </a:lnTo>
                  <a:cubicBezTo>
                    <a:pt x="104242" y="81972"/>
                    <a:pt x="106611" y="79603"/>
                    <a:pt x="109454" y="77708"/>
                  </a:cubicBezTo>
                  <a:cubicBezTo>
                    <a:pt x="89079" y="56385"/>
                    <a:pt x="77234" y="28903"/>
                    <a:pt x="75812" y="0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6" name="Kombinationstegning 25">
              <a:extLst>
                <a:ext uri="{FF2B5EF4-FFF2-40B4-BE49-F238E27FC236}">
                  <a16:creationId xmlns:a16="http://schemas.microsoft.com/office/drawing/2014/main" id="{EEEE2D6D-D5CF-2C60-92A7-5F0C9B66989F}"/>
                </a:ext>
              </a:extLst>
            </p:cNvPr>
            <p:cNvSpPr/>
            <p:nvPr/>
          </p:nvSpPr>
          <p:spPr>
            <a:xfrm>
              <a:off x="565645" y="1420040"/>
              <a:ext cx="66558" cy="84563"/>
            </a:xfrm>
            <a:custGeom>
              <a:avLst/>
              <a:gdLst>
                <a:gd name="connsiteX0" fmla="*/ 33390 w 66558"/>
                <a:gd name="connsiteY0" fmla="*/ 84563 h 84563"/>
                <a:gd name="connsiteX1" fmla="*/ 66558 w 66558"/>
                <a:gd name="connsiteY1" fmla="*/ 7330 h 84563"/>
                <a:gd name="connsiteX2" fmla="*/ 7330 w 66558"/>
                <a:gd name="connsiteY2" fmla="*/ 19175 h 84563"/>
                <a:gd name="connsiteX3" fmla="*/ 19175 w 66558"/>
                <a:gd name="connsiteY3" fmla="*/ 78404 h 84563"/>
                <a:gd name="connsiteX4" fmla="*/ 33390 w 66558"/>
                <a:gd name="connsiteY4" fmla="*/ 84563 h 8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8" h="84563">
                  <a:moveTo>
                    <a:pt x="33390" y="84563"/>
                  </a:moveTo>
                  <a:cubicBezTo>
                    <a:pt x="34812" y="55660"/>
                    <a:pt x="46657" y="28652"/>
                    <a:pt x="66558" y="7330"/>
                  </a:cubicBezTo>
                  <a:cubicBezTo>
                    <a:pt x="47131" y="-5937"/>
                    <a:pt x="20597" y="-725"/>
                    <a:pt x="7330" y="19175"/>
                  </a:cubicBezTo>
                  <a:cubicBezTo>
                    <a:pt x="-5937" y="39076"/>
                    <a:pt x="-725" y="65137"/>
                    <a:pt x="19175" y="78404"/>
                  </a:cubicBezTo>
                  <a:cubicBezTo>
                    <a:pt x="23440" y="81247"/>
                    <a:pt x="28178" y="83142"/>
                    <a:pt x="33390" y="84563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8288559C-A56B-E784-77A1-052D9C9C9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628" y="3805878"/>
            <a:ext cx="396756" cy="396756"/>
          </a:xfrm>
          <a:prstGeom prst="rect">
            <a:avLst/>
          </a:prstGeom>
        </p:spPr>
      </p:pic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3FF188E-3531-DBD2-FA68-6A15C689B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773710" y="6565900"/>
            <a:ext cx="466510" cy="393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fld id="{ED41E4B6-8C0E-AA4D-BADC-88D0D282BB41}" type="slidenum">
              <a:rPr lang="da-DK" sz="1200" smtClean="0"/>
              <a:pPr algn="ctr">
                <a:lnSpc>
                  <a:spcPct val="120000"/>
                </a:lnSpc>
              </a:pPr>
              <a:t>13</a:t>
            </a:fld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113515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15D39-6FE0-6D52-5E1D-6B6A7E5C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0744149-6F7E-D9BD-4773-91F08BE0A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7663" y="266700"/>
            <a:ext cx="9063037" cy="1128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Værktøj 6: Vores næste skridt er at …</a:t>
            </a:r>
            <a:br>
              <a:rPr kumimoji="0" lang="da-DK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Bliv enige om, hvordan I kommer videre</a:t>
            </a: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8160407E-3C83-AC8E-1207-D0AD4A3EB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35" y="231234"/>
            <a:ext cx="1128904" cy="1128904"/>
            <a:chOff x="337783" y="462953"/>
            <a:chExt cx="1128904" cy="1128904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C34C6A9-2A3E-242E-41EC-5B1292AC41CA}"/>
                </a:ext>
              </a:extLst>
            </p:cNvPr>
            <p:cNvSpPr/>
            <p:nvPr/>
          </p:nvSpPr>
          <p:spPr>
            <a:xfrm>
              <a:off x="370023" y="982407"/>
              <a:ext cx="1050866" cy="344893"/>
            </a:xfrm>
            <a:custGeom>
              <a:avLst/>
              <a:gdLst/>
              <a:ahLst/>
              <a:cxnLst/>
              <a:rect l="l" t="t" r="r" b="b"/>
              <a:pathLst>
                <a:path w="1341367" h="1180753">
                  <a:moveTo>
                    <a:pt x="17830" y="0"/>
                  </a:moveTo>
                  <a:lnTo>
                    <a:pt x="1323537" y="0"/>
                  </a:lnTo>
                  <a:cubicBezTo>
                    <a:pt x="1333384" y="0"/>
                    <a:pt x="1341367" y="7983"/>
                    <a:pt x="1341367" y="17830"/>
                  </a:cubicBezTo>
                  <a:lnTo>
                    <a:pt x="1341367" y="1162923"/>
                  </a:lnTo>
                  <a:cubicBezTo>
                    <a:pt x="1341367" y="1167652"/>
                    <a:pt x="1339488" y="1172187"/>
                    <a:pt x="1336145" y="1175531"/>
                  </a:cubicBezTo>
                  <a:cubicBezTo>
                    <a:pt x="1332801" y="1178875"/>
                    <a:pt x="1328266" y="1180753"/>
                    <a:pt x="1323537" y="1180753"/>
                  </a:cubicBezTo>
                  <a:lnTo>
                    <a:pt x="17830" y="1180753"/>
                  </a:lnTo>
                  <a:cubicBezTo>
                    <a:pt x="7983" y="1180753"/>
                    <a:pt x="0" y="1172771"/>
                    <a:pt x="0" y="1162923"/>
                  </a:cubicBezTo>
                  <a:lnTo>
                    <a:pt x="0" y="17830"/>
                  </a:lnTo>
                  <a:cubicBezTo>
                    <a:pt x="0" y="7983"/>
                    <a:pt x="7983" y="0"/>
                    <a:pt x="17830" y="0"/>
                  </a:cubicBezTo>
                  <a:close/>
                </a:path>
              </a:pathLst>
            </a:custGeom>
            <a:noFill/>
            <a:ln w="38100" cap="sq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ctr" defTabSz="2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1" i="0" u="none" strike="noStrike" kern="1200" cap="none" spc="0" normalizeH="0" baseline="0" noProof="0">
                  <a:ln>
                    <a:noFill/>
                  </a:ln>
                  <a:solidFill>
                    <a:srgbClr val="2AB4A3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VÆRKTØJ</a:t>
              </a:r>
              <a:endPara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2AB4A3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Grafik 15" descr="Lommekniv kontur">
              <a:extLst>
                <a:ext uri="{FF2B5EF4-FFF2-40B4-BE49-F238E27FC236}">
                  <a16:creationId xmlns:a16="http://schemas.microsoft.com/office/drawing/2014/main" id="{DFF76E4A-1E20-8A40-FADE-7FBEBDA7B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7783" y="462953"/>
              <a:ext cx="1128904" cy="1128904"/>
            </a:xfrm>
            <a:prstGeom prst="rect">
              <a:avLst/>
            </a:prstGeom>
          </p:spPr>
        </p:pic>
      </p:grpSp>
      <p:sp>
        <p:nvSpPr>
          <p:cNvPr id="24" name="Tekstfelt 23">
            <a:extLst>
              <a:ext uri="{FF2B5EF4-FFF2-40B4-BE49-F238E27FC236}">
                <a16:creationId xmlns:a16="http://schemas.microsoft.com/office/drawing/2014/main" id="{F3B65FA5-6201-77A4-49DB-48BEA8C4CD61}"/>
              </a:ext>
            </a:extLst>
          </p:cNvPr>
          <p:cNvSpPr txBox="1"/>
          <p:nvPr/>
        </p:nvSpPr>
        <p:spPr>
          <a:xfrm>
            <a:off x="508694" y="1496017"/>
            <a:ext cx="22680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400" b="1">
                <a:solidFill>
                  <a:srgbClr val="11A898"/>
                </a:solidFill>
                <a:latin typeface="Avenir Next" panose="020B0503020202020204" pitchFamily="34" charset="0"/>
              </a:rPr>
              <a:t>Retning og rammer</a:t>
            </a: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Sætte en overordnet </a:t>
            </a:r>
            <a:r>
              <a:rPr lang="da-DK" sz="1400" b="1">
                <a:latin typeface="Avenir Next" panose="020B0503020202020204" pitchFamily="34" charset="0"/>
              </a:rPr>
              <a:t>strategisk retning</a:t>
            </a:r>
            <a:br>
              <a:rPr lang="da-DK" sz="1400" b="1">
                <a:latin typeface="Avenir Next" panose="020B0503020202020204" pitchFamily="34" charset="0"/>
              </a:rPr>
            </a:br>
            <a:r>
              <a:rPr lang="da-DK" sz="1400">
                <a:latin typeface="Avenir Next" panose="020B0503020202020204" pitchFamily="34" charset="0"/>
              </a:rPr>
              <a:t>for brugen af AI i vores kommune.</a:t>
            </a: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Udvikle</a:t>
            </a:r>
            <a:br>
              <a:rPr lang="da-DK" sz="1400">
                <a:latin typeface="Avenir Next" panose="020B0503020202020204" pitchFamily="34" charset="0"/>
              </a:rPr>
            </a:br>
            <a:r>
              <a:rPr lang="da-DK" sz="1400">
                <a:latin typeface="Avenir Next" panose="020B0503020202020204" pitchFamily="34" charset="0"/>
              </a:rPr>
              <a:t>principper eller </a:t>
            </a:r>
            <a:r>
              <a:rPr lang="da-DK" sz="1400" b="1">
                <a:latin typeface="Avenir Next" panose="020B0503020202020204" pitchFamily="34" charset="0"/>
              </a:rPr>
              <a:t>retningslinjer for AI</a:t>
            </a:r>
            <a:br>
              <a:rPr lang="da-DK" sz="1400">
                <a:latin typeface="Avenir Next" panose="020B0503020202020204" pitchFamily="34" charset="0"/>
              </a:rPr>
            </a:br>
            <a:r>
              <a:rPr lang="da-DK" sz="1400">
                <a:latin typeface="Avenir Next" panose="020B0503020202020204" pitchFamily="34" charset="0"/>
              </a:rPr>
              <a:t>på vores fagområde.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C5CDBDD-1322-6255-4677-54C12C520749}"/>
              </a:ext>
            </a:extLst>
          </p:cNvPr>
          <p:cNvSpPr txBox="1"/>
          <p:nvPr/>
        </p:nvSpPr>
        <p:spPr>
          <a:xfrm>
            <a:off x="2934814" y="1500120"/>
            <a:ext cx="226800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400" b="1">
                <a:solidFill>
                  <a:srgbClr val="11A898"/>
                </a:solidFill>
                <a:latin typeface="Avenir Next" panose="020B0503020202020204" pitchFamily="34" charset="0"/>
              </a:rPr>
              <a:t>Værktøjer</a:t>
            </a:r>
            <a:endParaRPr lang="da-DK" sz="1400">
              <a:latin typeface="Avenir Next" panose="020B0503020202020204" pitchFamily="34" charset="0"/>
            </a:endParaRP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Udvikle et</a:t>
            </a:r>
            <a:r>
              <a:rPr lang="da-DK" sz="1400" b="1">
                <a:latin typeface="Avenir Next" panose="020B0503020202020204" pitchFamily="34" charset="0"/>
              </a:rPr>
              <a:t> </a:t>
            </a:r>
            <a:r>
              <a:rPr lang="da-DK" sz="1400">
                <a:latin typeface="Avenir Next" panose="020B0503020202020204" pitchFamily="34" charset="0"/>
              </a:rPr>
              <a:t>værktøj til at vurdere/</a:t>
            </a:r>
            <a:r>
              <a:rPr lang="da-DK" sz="1400" b="1">
                <a:latin typeface="Avenir Next" panose="020B0503020202020204" pitchFamily="34" charset="0"/>
              </a:rPr>
              <a:t>screene forskellige AI-anvendelser</a:t>
            </a:r>
            <a:r>
              <a:rPr lang="da-DK" sz="1400">
                <a:latin typeface="Avenir Next" panose="020B0503020202020204" pitchFamily="34" charset="0"/>
              </a:rPr>
              <a:t> af AI.</a:t>
            </a: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Udvikle en model for, hvordan AI-løsninger </a:t>
            </a:r>
            <a:r>
              <a:rPr lang="da-DK" sz="1400" b="1">
                <a:latin typeface="Avenir Next" panose="020B0503020202020204" pitchFamily="34" charset="0"/>
              </a:rPr>
              <a:t>skaber værdi.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88C8E97-BC97-2F57-71A2-FAB8F3A1EE86}"/>
              </a:ext>
            </a:extLst>
          </p:cNvPr>
          <p:cNvSpPr txBox="1"/>
          <p:nvPr/>
        </p:nvSpPr>
        <p:spPr>
          <a:xfrm>
            <a:off x="5351973" y="1481580"/>
            <a:ext cx="226800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400" b="1">
                <a:solidFill>
                  <a:srgbClr val="11A898"/>
                </a:solidFill>
                <a:latin typeface="Avenir Next" panose="020B0503020202020204" pitchFamily="34" charset="0"/>
              </a:rPr>
              <a:t>Viden og kompetencer</a:t>
            </a:r>
            <a:endParaRPr lang="da-DK" sz="1400">
              <a:latin typeface="Avenir Next" panose="020B0503020202020204" pitchFamily="34" charset="0"/>
            </a:endParaRP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Videreudvikle </a:t>
            </a:r>
            <a:r>
              <a:rPr lang="da-DK" sz="1400" b="1">
                <a:latin typeface="Avenir Next" panose="020B0503020202020204" pitchFamily="34" charset="0"/>
              </a:rPr>
              <a:t>kompetencer</a:t>
            </a:r>
            <a:br>
              <a:rPr lang="da-DK" sz="1400" b="1">
                <a:latin typeface="Avenir Next" panose="020B0503020202020204" pitchFamily="34" charset="0"/>
              </a:rPr>
            </a:br>
            <a:r>
              <a:rPr lang="da-DK" sz="1400">
                <a:latin typeface="Avenir Next" panose="020B0503020202020204" pitchFamily="34" charset="0"/>
              </a:rPr>
              <a:t>til at bruge AI.</a:t>
            </a: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Søg mere </a:t>
            </a:r>
            <a:r>
              <a:rPr lang="da-DK" sz="1400" b="1">
                <a:latin typeface="Avenir Next" panose="020B0503020202020204" pitchFamily="34" charset="0"/>
              </a:rPr>
              <a:t>viden og inspiration</a:t>
            </a:r>
          </a:p>
          <a:p>
            <a:pPr marL="171450" indent="-171450">
              <a:buFont typeface="Wingdings"/>
              <a:buChar char="q"/>
            </a:pPr>
            <a:r>
              <a:rPr lang="da-DK" sz="1400" b="1">
                <a:latin typeface="Avenir Next" panose="020B0503020202020204" pitchFamily="34" charset="0"/>
              </a:rPr>
              <a:t>Dele AI-erfaringer</a:t>
            </a:r>
            <a:r>
              <a:rPr lang="da-DK" sz="1400">
                <a:latin typeface="Avenir Next" panose="020B0503020202020204" pitchFamily="34" charset="0"/>
              </a:rPr>
              <a:t> med andre.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00BD5A4-E185-6AD2-D667-37F17A575792}"/>
              </a:ext>
            </a:extLst>
          </p:cNvPr>
          <p:cNvSpPr txBox="1"/>
          <p:nvPr/>
        </p:nvSpPr>
        <p:spPr>
          <a:xfrm>
            <a:off x="508694" y="4019882"/>
            <a:ext cx="2268000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400" b="1">
                <a:solidFill>
                  <a:srgbClr val="11A898"/>
                </a:solidFill>
                <a:latin typeface="Avenir Next" panose="020B0503020202020204" pitchFamily="34" charset="0"/>
              </a:rPr>
              <a:t>Jura og teknik</a:t>
            </a:r>
            <a:endParaRPr lang="da-DK" sz="1400">
              <a:latin typeface="Avenir Next" panose="020B0503020202020204" pitchFamily="34" charset="0"/>
            </a:endParaRP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Afklare </a:t>
            </a:r>
            <a:r>
              <a:rPr lang="da-DK" sz="1400" b="1">
                <a:latin typeface="Avenir Next" panose="020B0503020202020204" pitchFamily="34" charset="0"/>
              </a:rPr>
              <a:t>lovgivning</a:t>
            </a: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Inddrag</a:t>
            </a:r>
            <a:r>
              <a:rPr lang="da-DK" sz="1400" b="1">
                <a:latin typeface="Avenir Next" panose="020B0503020202020204" pitchFamily="34" charset="0"/>
              </a:rPr>
              <a:t> GDPR-ansvarlig</a:t>
            </a: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Få overblik over de </a:t>
            </a:r>
            <a:r>
              <a:rPr lang="da-DK" sz="1400" b="1">
                <a:latin typeface="Avenir Next" panose="020B0503020202020204" pitchFamily="34" charset="0"/>
              </a:rPr>
              <a:t>tekniske muligheder</a:t>
            </a:r>
            <a:r>
              <a:rPr lang="da-DK" sz="1400">
                <a:latin typeface="Avenir Next" panose="020B0503020202020204" pitchFamily="34" charset="0"/>
              </a:rPr>
              <a:t> og licenser.</a:t>
            </a: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Gå i dialog med de relevante </a:t>
            </a:r>
            <a:r>
              <a:rPr lang="da-DK" sz="1400" b="1">
                <a:latin typeface="Avenir Next" panose="020B0503020202020204" pitchFamily="34" charset="0"/>
              </a:rPr>
              <a:t>it-leverandører.</a:t>
            </a:r>
          </a:p>
          <a:p>
            <a:pPr marL="171450" indent="-171450">
              <a:buFont typeface="Wingdings"/>
              <a:buChar char="q"/>
            </a:pPr>
            <a:endParaRPr lang="da-DK" sz="1400" b="1">
              <a:latin typeface="Avenir Next" panose="020B0503020202020204" pitchFamily="34" charset="0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4729406E-985D-94FB-51E1-4B935552B608}"/>
              </a:ext>
            </a:extLst>
          </p:cNvPr>
          <p:cNvSpPr txBox="1"/>
          <p:nvPr/>
        </p:nvSpPr>
        <p:spPr>
          <a:xfrm>
            <a:off x="2934814" y="4019882"/>
            <a:ext cx="22680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400" b="1">
                <a:solidFill>
                  <a:srgbClr val="11A898"/>
                </a:solidFill>
                <a:latin typeface="Avenir Next" panose="020B0503020202020204" pitchFamily="34" charset="0"/>
              </a:rPr>
              <a:t>Dialog</a:t>
            </a:r>
            <a:endParaRPr lang="da-DK" sz="1400">
              <a:latin typeface="Avenir Next" panose="020B0503020202020204" pitchFamily="34" charset="0"/>
            </a:endParaRP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Sætte AI på</a:t>
            </a:r>
            <a:br>
              <a:rPr lang="da-DK" sz="1400">
                <a:latin typeface="Avenir Next" panose="020B0503020202020204" pitchFamily="34" charset="0"/>
              </a:rPr>
            </a:br>
            <a:r>
              <a:rPr lang="da-DK" sz="1400">
                <a:latin typeface="Avenir Next" panose="020B0503020202020204" pitchFamily="34" charset="0"/>
              </a:rPr>
              <a:t>dagsordenen på et </a:t>
            </a:r>
            <a:r>
              <a:rPr lang="da-DK" sz="1400" b="1">
                <a:latin typeface="Avenir Next" panose="020B0503020202020204" pitchFamily="34" charset="0"/>
              </a:rPr>
              <a:t>personalemøde.</a:t>
            </a: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Drøfte brugen af AI i </a:t>
            </a:r>
            <a:r>
              <a:rPr lang="da-DK" sz="1400" b="1">
                <a:latin typeface="Avenir Next" panose="020B0503020202020204" pitchFamily="34" charset="0"/>
              </a:rPr>
              <a:t>MED-systemet.</a:t>
            </a:r>
          </a:p>
          <a:p>
            <a:pPr marL="171450" indent="-171450">
              <a:buFont typeface="Wingdings"/>
              <a:buChar char="q"/>
            </a:pPr>
            <a:r>
              <a:rPr lang="da-DK" sz="1400">
                <a:latin typeface="Avenir Next" panose="020B0503020202020204" pitchFamily="34" charset="0"/>
              </a:rPr>
              <a:t>Forventningsafstemme brugen af AI </a:t>
            </a:r>
            <a:r>
              <a:rPr lang="da-DK" sz="1400" b="1">
                <a:latin typeface="Avenir Next" panose="020B0503020202020204" pitchFamily="34" charset="0"/>
              </a:rPr>
              <a:t>med borgerne.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D1CCA74B-9EE1-1FA9-ABEE-0E433E5DE4FC}"/>
              </a:ext>
            </a:extLst>
          </p:cNvPr>
          <p:cNvSpPr txBox="1"/>
          <p:nvPr/>
        </p:nvSpPr>
        <p:spPr>
          <a:xfrm>
            <a:off x="5351973" y="4019882"/>
            <a:ext cx="226800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400" b="1">
                <a:solidFill>
                  <a:srgbClr val="11A898"/>
                </a:solidFill>
                <a:latin typeface="Avenir Next" panose="020B0503020202020204" pitchFamily="34" charset="0"/>
              </a:rPr>
              <a:t>Ibrugtagning</a:t>
            </a:r>
            <a:endParaRPr lang="da-DK" sz="1400">
              <a:latin typeface="Avenir Next" panose="020B0503020202020204" pitchFamily="34" charset="0"/>
            </a:endParaRPr>
          </a:p>
          <a:p>
            <a:pPr marL="171450" indent="-171450">
              <a:buFont typeface="Wingdings"/>
              <a:buChar char="q"/>
            </a:pPr>
            <a:r>
              <a:rPr lang="da-DK" sz="1400" b="1">
                <a:latin typeface="Avenir Next" panose="020B0503020202020204" pitchFamily="34" charset="0"/>
              </a:rPr>
              <a:t>Afprøve </a:t>
            </a:r>
            <a:r>
              <a:rPr lang="da-DK" sz="1400">
                <a:latin typeface="Avenir Next" panose="020B0503020202020204" pitchFamily="34" charset="0"/>
              </a:rPr>
              <a:t>AI-værktøjer i praksis.</a:t>
            </a:r>
          </a:p>
          <a:p>
            <a:pPr marL="171450" indent="-171450">
              <a:buFont typeface="Wingdings"/>
              <a:buChar char="q"/>
            </a:pPr>
            <a:r>
              <a:rPr lang="da-DK" sz="1400" b="1">
                <a:latin typeface="Avenir Next" panose="020B0503020202020204" pitchFamily="34" charset="0"/>
              </a:rPr>
              <a:t>Bruge </a:t>
            </a:r>
            <a:r>
              <a:rPr lang="da-DK" sz="1400">
                <a:latin typeface="Avenir Next" panose="020B0503020202020204" pitchFamily="34" charset="0"/>
              </a:rPr>
              <a:t>AI på udvalgte arbejdsgange.</a:t>
            </a:r>
          </a:p>
          <a:p>
            <a:pPr marL="171450" indent="-171450">
              <a:buFont typeface="Wingdings"/>
              <a:buChar char="q"/>
            </a:pPr>
            <a:r>
              <a:rPr lang="da-DK" sz="1400" b="1">
                <a:latin typeface="Avenir Next" panose="020B0503020202020204" pitchFamily="34" charset="0"/>
              </a:rPr>
              <a:t>Skalere</a:t>
            </a:r>
            <a:r>
              <a:rPr lang="da-DK" sz="1400">
                <a:latin typeface="Avenir Next" panose="020B0503020202020204" pitchFamily="34" charset="0"/>
              </a:rPr>
              <a:t> eksisterende AI-løsninger. 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D6197DC-37A9-EBDD-0F17-9D9BD4100FB7}"/>
              </a:ext>
            </a:extLst>
          </p:cNvPr>
          <p:cNvSpPr txBox="1"/>
          <p:nvPr/>
        </p:nvSpPr>
        <p:spPr>
          <a:xfrm>
            <a:off x="8317709" y="976900"/>
            <a:ext cx="357745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90195"/>
            <a:r>
              <a:rPr lang="da-DK" sz="1400" b="1">
                <a:solidFill>
                  <a:srgbClr val="2AB4A3"/>
                </a:solidFill>
                <a:latin typeface="Avenir Next"/>
                <a:ea typeface="Calibri"/>
                <a:cs typeface="Times New Roman"/>
              </a:rPr>
              <a:t>Hvordan kommer vi i gang med</a:t>
            </a:r>
          </a:p>
          <a:p>
            <a:pPr marL="290195"/>
            <a:r>
              <a:rPr lang="da-DK" sz="1400" b="1">
                <a:solidFill>
                  <a:srgbClr val="2AB4A3"/>
                </a:solidFill>
                <a:latin typeface="Avenir Next"/>
                <a:ea typeface="Calibri"/>
                <a:cs typeface="Times New Roman"/>
              </a:rPr>
              <a:t>de valgte skridt?</a:t>
            </a:r>
            <a:endParaRPr lang="da-DK">
              <a:solidFill>
                <a:srgbClr val="2AB4A3"/>
              </a:solidFill>
              <a:latin typeface="Avenir Next"/>
              <a:ea typeface="Calibri"/>
              <a:cs typeface="Times New Roman"/>
            </a:endParaRPr>
          </a:p>
        </p:txBody>
      </p:sp>
      <p:sp>
        <p:nvSpPr>
          <p:cNvPr id="19" name="Rektangulær billedforklaring 18">
            <a:extLst>
              <a:ext uri="{FF2B5EF4-FFF2-40B4-BE49-F238E27FC236}">
                <a16:creationId xmlns:a16="http://schemas.microsoft.com/office/drawing/2014/main" id="{7E2CA512-5F1C-EE90-0813-10D1B86FD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8077" y="897199"/>
            <a:ext cx="3220213" cy="5567651"/>
          </a:xfrm>
          <a:prstGeom prst="wedgeRectCallout">
            <a:avLst>
              <a:gd name="adj1" fmla="val -25425"/>
              <a:gd name="adj2" fmla="val 49823"/>
            </a:avLst>
          </a:prstGeom>
          <a:noFill/>
          <a:ln w="28575">
            <a:solidFill>
              <a:srgbClr val="14B4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da-DK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E9532CD-C358-D7D6-EEA5-3E1835A81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275174">
            <a:off x="5049197" y="5843656"/>
            <a:ext cx="456394" cy="45639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6EF3B69-8064-6931-A0E4-29A8E4BA3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75023">
            <a:off x="7258714" y="3714093"/>
            <a:ext cx="456394" cy="4563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EAC26BF-60BD-1B6F-D166-05C25E7E3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916611">
            <a:off x="338640" y="3523063"/>
            <a:ext cx="456394" cy="45639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A5042AB-F8F8-F1D5-A610-CAC792EE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973070">
            <a:off x="2398075" y="3817474"/>
            <a:ext cx="456394" cy="456394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1ACC8A16-7A6C-17CB-602B-768EC1D43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235760">
            <a:off x="7520852" y="1167424"/>
            <a:ext cx="456394" cy="456394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3F11F1B1-0CE4-F983-2BEC-A2EED2008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158744">
            <a:off x="4401658" y="3751294"/>
            <a:ext cx="456394" cy="4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1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076B4-8277-4727-123A-5A0AAEB5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5A7309A-5286-0C39-4767-734B069FCA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563" y="293688"/>
            <a:ext cx="9064625" cy="1257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Seks dialogværktøjer til fælles afklaring om AI </a:t>
            </a:r>
            <a:endParaRPr kumimoji="0" lang="da-DK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6BA8EA0D-FAC1-58C8-8F6F-9F2EC4FC7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183" y="1364977"/>
            <a:ext cx="7457285" cy="50041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da-DK" sz="1600">
                <a:latin typeface="Avenir Next"/>
              </a:rPr>
              <a:t>Afhængig af hvor I er i jeres overvejelser om at bruge AI, kan I bruge et eller flere af disse værktøjer til den videre dialog frem mod en fælles beslutning. Værktøj 1 og 2 henvender sig til det strategiske ledelsesniveau og værktøj 3-6 henvender sig til det operationelle ledelses- og medarbejderniveau. </a:t>
            </a:r>
            <a:endParaRPr lang="da-DK" sz="1600"/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a-DK" sz="1600" b="1">
                <a:solidFill>
                  <a:srgbClr val="7030A0"/>
                </a:solidFill>
                <a:latin typeface="Avenir Next"/>
              </a:rPr>
              <a:t>Strategisk afsæt for AI-arbejdet</a:t>
            </a:r>
            <a:br>
              <a:rPr lang="da-DK" sz="1600" b="1">
                <a:latin typeface="Avenir Next"/>
              </a:rPr>
            </a:br>
            <a:r>
              <a:rPr lang="da-DK" sz="1600">
                <a:solidFill>
                  <a:srgbClr val="000000"/>
                </a:solidFill>
                <a:latin typeface="Avenir Next"/>
              </a:rPr>
              <a:t>Afklar den overordnede strategiske ambition for arbejdet med AI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da-DK" sz="1600" b="1">
                <a:solidFill>
                  <a:srgbClr val="2AB4A3"/>
                </a:solidFill>
                <a:latin typeface="Avenir Next"/>
              </a:rPr>
              <a:t>Fire forandringsbalancer</a:t>
            </a:r>
            <a:br>
              <a:rPr lang="da-DK" sz="1600" b="1">
                <a:latin typeface="Avenir Next"/>
              </a:rPr>
            </a:br>
            <a:r>
              <a:rPr lang="da-DK" sz="1600">
                <a:solidFill>
                  <a:srgbClr val="000000"/>
                </a:solidFill>
                <a:latin typeface="Avenir Next"/>
              </a:rPr>
              <a:t>Afstem</a:t>
            </a:r>
            <a:r>
              <a:rPr lang="da-DK" sz="1600">
                <a:latin typeface="Avenir Next"/>
              </a:rPr>
              <a:t> forventninger til AI-indsatsen</a:t>
            </a:r>
            <a:endParaRPr lang="da-DK" sz="1600">
              <a:solidFill>
                <a:srgbClr val="000000"/>
              </a:solidFill>
              <a:latin typeface="Avenir Next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a-DK" sz="1600" b="1">
                <a:solidFill>
                  <a:srgbClr val="7030A0"/>
                </a:solidFill>
                <a:latin typeface="Avenir Next"/>
              </a:rPr>
              <a:t>Hvordan kan vi bruge AI?</a:t>
            </a:r>
            <a:br>
              <a:rPr lang="da-DK" sz="1600" b="1">
                <a:latin typeface="Avenir Next"/>
              </a:rPr>
            </a:br>
            <a:r>
              <a:rPr lang="da-DK" sz="1600">
                <a:solidFill>
                  <a:srgbClr val="000000"/>
                </a:solidFill>
                <a:latin typeface="Avenir Next"/>
              </a:rPr>
              <a:t>Skab overblik over opgaver/arbejdsgange, hvor AI måske kan være en støtte</a:t>
            </a:r>
            <a:endParaRPr lang="da-DK" sz="1600"/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a-DK" sz="1600" b="1">
                <a:solidFill>
                  <a:srgbClr val="2AB4A3"/>
                </a:solidFill>
                <a:latin typeface="Avenir Next"/>
              </a:rPr>
              <a:t>Skal vi tage denne AI-løsning i brug?</a:t>
            </a:r>
            <a:br>
              <a:rPr lang="da-DK" sz="1600" b="1">
                <a:solidFill>
                  <a:srgbClr val="7030A0"/>
                </a:solidFill>
                <a:latin typeface="Avenir Next"/>
              </a:rPr>
            </a:br>
            <a:r>
              <a:rPr lang="da-DK" sz="1600">
                <a:solidFill>
                  <a:srgbClr val="000000"/>
                </a:solidFill>
                <a:latin typeface="Avenir Next"/>
              </a:rPr>
              <a:t>Overvej både teknik, lovgivning, værdi og etik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a-DK" sz="1600" b="1">
                <a:solidFill>
                  <a:srgbClr val="7030A0"/>
                </a:solidFill>
                <a:latin typeface="Avenir Next"/>
              </a:rPr>
              <a:t>Med eller uden AI – fordele og ulemper</a:t>
            </a:r>
            <a:br>
              <a:rPr lang="da-DK" sz="1600" b="1">
                <a:latin typeface="Avenir Next"/>
              </a:rPr>
            </a:br>
            <a:r>
              <a:rPr lang="da-DK" sz="1600">
                <a:solidFill>
                  <a:srgbClr val="000000"/>
                </a:solidFill>
                <a:latin typeface="Avenir Next"/>
              </a:rPr>
              <a:t>Vurder prisen for og gevinsten ved en forandring</a:t>
            </a:r>
            <a:endParaRPr lang="da-DK" sz="1600" b="1">
              <a:solidFill>
                <a:srgbClr val="2AB4A3"/>
              </a:solidFill>
              <a:latin typeface="Avenir Next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a-DK" sz="1600" b="1">
                <a:solidFill>
                  <a:srgbClr val="2AB4A3"/>
                </a:solidFill>
                <a:latin typeface="Avenir Next"/>
              </a:rPr>
              <a:t>Vores næste skridt er at …</a:t>
            </a:r>
            <a:br>
              <a:rPr lang="da-DK" sz="1600" b="1"/>
            </a:br>
            <a:r>
              <a:rPr lang="da-DK" sz="1600">
                <a:latin typeface="Avenir Next"/>
              </a:rPr>
              <a:t>Bliv enige om, hvordan I kommer videre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05FA34CC-9024-ECDA-C244-20BB1A4CAAED}"/>
              </a:ext>
            </a:extLst>
          </p:cNvPr>
          <p:cNvSpPr txBox="1">
            <a:spLocks/>
          </p:cNvSpPr>
          <p:nvPr/>
        </p:nvSpPr>
        <p:spPr>
          <a:xfrm>
            <a:off x="8389448" y="3683888"/>
            <a:ext cx="2730843" cy="7723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600" b="1">
                <a:solidFill>
                  <a:srgbClr val="7030A0"/>
                </a:solidFill>
                <a:latin typeface="Avenir Next"/>
              </a:rPr>
              <a:t>Værktøjer til dialog om AI</a:t>
            </a:r>
            <a:endParaRPr lang="da-DK" sz="1600" b="1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enir Next" panose="020B05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i="1" u="sng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introduktionsvideo</a:t>
            </a:r>
            <a:endParaRPr lang="da-DK" sz="1600" i="1" u="sng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enir Nex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F8130A-17C2-E9DF-2148-105378D73FDC}"/>
              </a:ext>
            </a:extLst>
          </p:cNvPr>
          <p:cNvSpPr txBox="1">
            <a:spLocks/>
          </p:cNvSpPr>
          <p:nvPr/>
        </p:nvSpPr>
        <p:spPr>
          <a:xfrm>
            <a:off x="9332276" y="5664360"/>
            <a:ext cx="1788014" cy="89939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da-DK" sz="1400">
                <a:solidFill>
                  <a:schemeClr val="accent4"/>
                </a:solidFill>
                <a:latin typeface="Avenir Next"/>
                <a:ea typeface="Times New Roman" panose="02020603050405020304" pitchFamily="18" charset="0"/>
                <a:cs typeface="Times New Roman"/>
              </a:rPr>
              <a:t>Se værktøjer og vejledninger på de kommende sider</a:t>
            </a:r>
            <a:endParaRPr lang="da-DK" sz="1400">
              <a:solidFill>
                <a:schemeClr val="accent4"/>
              </a:solidFill>
              <a:effectLst/>
              <a:latin typeface="Avenir Next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2048316-488F-59BA-A193-5E3B4D86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9448" y="1848909"/>
            <a:ext cx="2730843" cy="170523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da-DK">
              <a:solidFill>
                <a:schemeClr val="bg1"/>
              </a:solidFill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CD4D46D-C4FB-5991-EAFA-B81269AAE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447" y="1848909"/>
            <a:ext cx="2730843" cy="1705232"/>
          </a:xfrm>
          <a:prstGeom prst="rect">
            <a:avLst/>
          </a:prstGeom>
        </p:spPr>
      </p:pic>
      <p:pic>
        <p:nvPicPr>
          <p:cNvPr id="10" name="Pladsholder til indhold 17">
            <a:extLst>
              <a:ext uri="{FF2B5EF4-FFF2-40B4-BE49-F238E27FC236}">
                <a16:creationId xmlns:a16="http://schemas.microsoft.com/office/drawing/2014/main" id="{C142FB16-EF87-9E21-2E13-51BA683C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3276" t="25734" r="25246" b="41353"/>
          <a:stretch>
            <a:fillRect/>
          </a:stretch>
        </p:blipFill>
        <p:spPr>
          <a:xfrm>
            <a:off x="8519768" y="1978655"/>
            <a:ext cx="2261287" cy="14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68BFC0-04AC-4F63-59E7-05B0E1BB5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4904B3BA-864D-FBEF-E577-E8BA6F57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51" y="440549"/>
            <a:ext cx="10571803" cy="707886"/>
          </a:xfrm>
        </p:spPr>
        <p:txBody>
          <a:bodyPr>
            <a:normAutofit fontScale="90000"/>
          </a:bodyPr>
          <a:lstStyle/>
          <a:p>
            <a:r>
              <a:rPr lang="da-DK" sz="1600" b="0">
                <a:latin typeface="Avenir Next"/>
              </a:rPr>
              <a:t>Vejledning:</a:t>
            </a:r>
            <a:r>
              <a:rPr lang="da-DK" sz="2900" b="0">
                <a:latin typeface="Avenir Next"/>
              </a:rPr>
              <a:t> </a:t>
            </a:r>
            <a:br>
              <a:rPr lang="da-DK" sz="2900" b="0">
                <a:latin typeface="Avenir Next"/>
              </a:rPr>
            </a:br>
            <a:r>
              <a:rPr lang="da-DK" sz="2900">
                <a:latin typeface="Avenir Next"/>
              </a:rPr>
              <a:t>Værktøj 1: Strategisk afsæt for AI-arbejdet</a:t>
            </a:r>
            <a:endParaRPr lang="da-DK" b="1">
              <a:latin typeface="Avenir Nex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F03EB55-F371-7AE8-5B2B-C93C3B90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5843" y="1358429"/>
            <a:ext cx="4639052" cy="5501528"/>
          </a:xfrm>
          <a:prstGeom prst="rect">
            <a:avLst/>
          </a:prstGeom>
          <a:solidFill>
            <a:srgbClr val="7030A0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65D765F2-CBFB-7943-AC44-FB3634DACB07}"/>
              </a:ext>
            </a:extLst>
          </p:cNvPr>
          <p:cNvSpPr txBox="1">
            <a:spLocks/>
          </p:cNvSpPr>
          <p:nvPr/>
        </p:nvSpPr>
        <p:spPr>
          <a:xfrm>
            <a:off x="987656" y="1388632"/>
            <a:ext cx="1981258" cy="4581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7030A0"/>
                </a:solidFill>
                <a:latin typeface="Avenir Next"/>
              </a:rPr>
              <a:t>Formål</a:t>
            </a:r>
            <a:endParaRPr lang="da-DK" sz="1400" b="1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E0ECAAE8-A885-66A8-42F5-DB93CE205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75" y="1771841"/>
            <a:ext cx="3130541" cy="186440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At sætte den politiske og strategiske ambition og retning for arbejdet med AI.</a:t>
            </a:r>
            <a:endParaRPr lang="da-DK">
              <a:latin typeface="Avenir Next"/>
              <a:ea typeface="Times New Roman" panose="02020603050405020304" pitchFamily="18" charset="0"/>
              <a:cs typeface="Times New Roman"/>
            </a:endParaRP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At drøfte de overordnede retningslinjer for at bruge AI i jeres kommune.</a:t>
            </a:r>
            <a:endParaRPr lang="da-DK"/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At forbinde de strategiske ambitioner med den kultur og de kompetencer, der skal være med til at indfri dem. 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34A89E83-E87F-F438-7B2C-E8346261472E}"/>
              </a:ext>
            </a:extLst>
          </p:cNvPr>
          <p:cNvSpPr txBox="1"/>
          <p:nvPr/>
        </p:nvSpPr>
        <p:spPr>
          <a:xfrm>
            <a:off x="987656" y="3865569"/>
            <a:ext cx="162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1">
                <a:solidFill>
                  <a:srgbClr val="7030A0"/>
                </a:solidFill>
                <a:latin typeface="Avenir Next" panose="020B0503020202020204" pitchFamily="34" charset="0"/>
              </a:rPr>
              <a:t>Anvendelse</a:t>
            </a:r>
            <a:endParaRPr lang="da-DK" sz="1400">
              <a:solidFill>
                <a:srgbClr val="7030A0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585259D-B461-2E6E-4089-3E661B00D9E1}"/>
              </a:ext>
            </a:extLst>
          </p:cNvPr>
          <p:cNvSpPr txBox="1"/>
          <p:nvPr/>
        </p:nvSpPr>
        <p:spPr>
          <a:xfrm>
            <a:off x="443475" y="4259655"/>
            <a:ext cx="2855838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1200" b="1"/>
              <a:t>Målgruppe </a:t>
            </a:r>
            <a:r>
              <a:rPr lang="da-DK" sz="1200" i="1"/>
              <a:t>- </a:t>
            </a:r>
            <a:r>
              <a:rPr lang="da-DK" sz="1200" b="1"/>
              <a:t>strategiske niveau</a:t>
            </a:r>
            <a:r>
              <a:rPr lang="da-DK" sz="1200"/>
              <a:t>: Ledere, chefer, direktører eller politikere – inden for et fagområde eller i hele kommunen.</a:t>
            </a:r>
            <a:br>
              <a:rPr lang="da-DK" sz="1200"/>
            </a:br>
            <a:endParaRPr lang="da-DK" sz="1200"/>
          </a:p>
          <a:p>
            <a:r>
              <a:rPr lang="da-DK" sz="1200" b="1"/>
              <a:t>Anledning</a:t>
            </a:r>
            <a:r>
              <a:rPr lang="da-DK" sz="1200"/>
              <a:t>: Strategiske drøftelser i lederfora og med kommunalpolitikere.</a:t>
            </a:r>
          </a:p>
          <a:p>
            <a:br>
              <a:rPr lang="da-DK" sz="1200" b="1"/>
            </a:br>
            <a:r>
              <a:rPr lang="da-DK" sz="1200" b="1"/>
              <a:t>Tid</a:t>
            </a:r>
            <a:r>
              <a:rPr lang="da-DK" sz="1200"/>
              <a:t>: 60 min.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BF9F55B7-18E3-A519-7AB8-A1FCE4713D6F}"/>
              </a:ext>
            </a:extLst>
          </p:cNvPr>
          <p:cNvSpPr txBox="1">
            <a:spLocks/>
          </p:cNvSpPr>
          <p:nvPr/>
        </p:nvSpPr>
        <p:spPr>
          <a:xfrm>
            <a:off x="4460151" y="1552998"/>
            <a:ext cx="2546985" cy="4639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F5EDE7"/>
                </a:solidFill>
                <a:latin typeface="Avenir Next" panose="020B0503020202020204" pitchFamily="34" charset="0"/>
              </a:rPr>
              <a:t>Værktøjet trin for trin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9A19EB32-2388-CFA4-CA2E-186EB4F6E302}"/>
              </a:ext>
            </a:extLst>
          </p:cNvPr>
          <p:cNvSpPr txBox="1">
            <a:spLocks/>
          </p:cNvSpPr>
          <p:nvPr/>
        </p:nvSpPr>
        <p:spPr>
          <a:xfrm>
            <a:off x="4203091" y="2167413"/>
            <a:ext cx="3776671" cy="36787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Print værktøjet ud eller udfyldt det digitalt</a:t>
            </a:r>
          </a:p>
          <a:p>
            <a:pPr>
              <a:lnSpc>
                <a:spcPct val="100000"/>
              </a:lnSpc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Introducér deltagerne for formålet med værktøjet og skabelonen.</a:t>
            </a:r>
            <a:endParaRPr lang="da-DK"/>
          </a:p>
          <a:p>
            <a:pPr>
              <a:lnSpc>
                <a:spcPct val="100000"/>
              </a:lnSpc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Gennemgå og udfyld sammen felterne i nummerorden, startende med </a:t>
            </a:r>
            <a:r>
              <a:rPr lang="da-DK" sz="1200" i="1">
                <a:solidFill>
                  <a:srgbClr val="FCF4ED"/>
                </a:solidFill>
                <a:latin typeface="Avenir Next"/>
              </a:rPr>
              <a:t>Ambition</a:t>
            </a:r>
            <a:r>
              <a:rPr lang="da-DK" sz="1200">
                <a:solidFill>
                  <a:srgbClr val="FCF4ED"/>
                </a:solidFill>
                <a:latin typeface="Avenir Next"/>
              </a:rPr>
              <a:t>.</a:t>
            </a:r>
          </a:p>
          <a:p>
            <a:pPr>
              <a:lnSpc>
                <a:spcPct val="100000"/>
              </a:lnSpc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Brug det udfyldte skema som afsæt for jeres  videre dialog om og arbejde med AI. </a:t>
            </a:r>
            <a:endParaRPr lang="da-DK" sz="1200" i="1">
              <a:solidFill>
                <a:srgbClr val="FCF4ED"/>
              </a:solidFill>
              <a:latin typeface="Avenir Next" panose="020B0503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da-DK" sz="1200">
                <a:solidFill>
                  <a:srgbClr val="FCF4ED"/>
                </a:solidFill>
                <a:latin typeface="Avenir Next"/>
              </a:rPr>
              <a:t>Når I er enige om det strategiske afsæt, kan det med fordel kommunikeres videre ud i organisationen for at skabe rammer og fælles retning i arbejdet med AI.</a:t>
            </a:r>
            <a:endParaRPr lang="da-DK" sz="1200">
              <a:solidFill>
                <a:srgbClr val="FCF4ED"/>
              </a:solidFill>
              <a:latin typeface="Avenir Next" panose="020B0503020202020204" pitchFamily="34" charset="0"/>
            </a:endParaRPr>
          </a:p>
        </p:txBody>
      </p:sp>
      <p:grpSp>
        <p:nvGrpSpPr>
          <p:cNvPr id="28" name="Grafik 26">
            <a:extLst>
              <a:ext uri="{FF2B5EF4-FFF2-40B4-BE49-F238E27FC236}">
                <a16:creationId xmlns:a16="http://schemas.microsoft.com/office/drawing/2014/main" id="{607F2578-7227-FD84-4900-E0CA56614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5003" y="1528622"/>
            <a:ext cx="311186" cy="376575"/>
            <a:chOff x="5512578" y="1668450"/>
            <a:chExt cx="311186" cy="376575"/>
          </a:xfrm>
          <a:solidFill>
            <a:srgbClr val="F5EDE7"/>
          </a:solidFill>
        </p:grpSpPr>
        <p:sp>
          <p:nvSpPr>
            <p:cNvPr id="30" name="Kombinationstegning 29">
              <a:extLst>
                <a:ext uri="{FF2B5EF4-FFF2-40B4-BE49-F238E27FC236}">
                  <a16:creationId xmlns:a16="http://schemas.microsoft.com/office/drawing/2014/main" id="{235052C5-92F4-BFF6-3B29-D783A9D93D29}"/>
                </a:ext>
              </a:extLst>
            </p:cNvPr>
            <p:cNvSpPr/>
            <p:nvPr/>
          </p:nvSpPr>
          <p:spPr>
            <a:xfrm>
              <a:off x="5620443" y="1668450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82321 w 203321"/>
                <a:gd name="connsiteY5" fmla="*/ 79229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000 w 203321"/>
                <a:gd name="connsiteY16" fmla="*/ 38183 h 202844"/>
                <a:gd name="connsiteX17" fmla="*/ 28637 w 203321"/>
                <a:gd name="connsiteY17" fmla="*/ 60615 h 202844"/>
                <a:gd name="connsiteX18" fmla="*/ 21000 w 203321"/>
                <a:gd name="connsiteY18" fmla="*/ 79229 h 202844"/>
                <a:gd name="connsiteX19" fmla="*/ 0 w 203321"/>
                <a:gd name="connsiteY19" fmla="*/ 89729 h 202844"/>
                <a:gd name="connsiteX20" fmla="*/ 0 w 203321"/>
                <a:gd name="connsiteY20" fmla="*/ 113593 h 202844"/>
                <a:gd name="connsiteX21" fmla="*/ 21000 w 203321"/>
                <a:gd name="connsiteY21" fmla="*/ 124093 h 202844"/>
                <a:gd name="connsiteX22" fmla="*/ 28637 w 203321"/>
                <a:gd name="connsiteY22" fmla="*/ 142707 h 202844"/>
                <a:gd name="connsiteX23" fmla="*/ 21000 w 203321"/>
                <a:gd name="connsiteY23" fmla="*/ 165139 h 202844"/>
                <a:gd name="connsiteX24" fmla="*/ 37705 w 203321"/>
                <a:gd name="connsiteY24" fmla="*/ 181844 h 202844"/>
                <a:gd name="connsiteX25" fmla="*/ 60137 w 203321"/>
                <a:gd name="connsiteY25" fmla="*/ 174208 h 202844"/>
                <a:gd name="connsiteX26" fmla="*/ 78751 w 203321"/>
                <a:gd name="connsiteY26" fmla="*/ 181844 h 202844"/>
                <a:gd name="connsiteX27" fmla="*/ 89252 w 203321"/>
                <a:gd name="connsiteY27" fmla="*/ 202845 h 202844"/>
                <a:gd name="connsiteX28" fmla="*/ 113116 w 203321"/>
                <a:gd name="connsiteY28" fmla="*/ 202845 h 202844"/>
                <a:gd name="connsiteX29" fmla="*/ 123616 w 203321"/>
                <a:gd name="connsiteY29" fmla="*/ 181844 h 202844"/>
                <a:gd name="connsiteX30" fmla="*/ 142230 w 203321"/>
                <a:gd name="connsiteY30" fmla="*/ 174208 h 202844"/>
                <a:gd name="connsiteX31" fmla="*/ 164662 w 203321"/>
                <a:gd name="connsiteY31" fmla="*/ 181844 h 202844"/>
                <a:gd name="connsiteX32" fmla="*/ 181844 w 203321"/>
                <a:gd name="connsiteY32" fmla="*/ 165139 h 202844"/>
                <a:gd name="connsiteX33" fmla="*/ 174208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2092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229" y="137457"/>
                    <a:pt x="101661" y="137457"/>
                  </a:cubicBezTo>
                  <a:close/>
                  <a:moveTo>
                    <a:pt x="182321" y="79229"/>
                  </a:moveTo>
                  <a:cubicBezTo>
                    <a:pt x="180412" y="72547"/>
                    <a:pt x="178026" y="66342"/>
                    <a:pt x="174685" y="60615"/>
                  </a:cubicBez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775" y="22910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10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000" y="38183"/>
                  </a:lnTo>
                  <a:lnTo>
                    <a:pt x="28637" y="60615"/>
                  </a:lnTo>
                  <a:cubicBezTo>
                    <a:pt x="25296" y="66342"/>
                    <a:pt x="22909" y="72547"/>
                    <a:pt x="21000" y="79229"/>
                  </a:cubicBezTo>
                  <a:lnTo>
                    <a:pt x="0" y="89729"/>
                  </a:lnTo>
                  <a:lnTo>
                    <a:pt x="0" y="113593"/>
                  </a:lnTo>
                  <a:lnTo>
                    <a:pt x="21000" y="124093"/>
                  </a:lnTo>
                  <a:cubicBezTo>
                    <a:pt x="22909" y="130775"/>
                    <a:pt x="25296" y="136980"/>
                    <a:pt x="28637" y="142707"/>
                  </a:cubicBezTo>
                  <a:lnTo>
                    <a:pt x="21000" y="165139"/>
                  </a:lnTo>
                  <a:lnTo>
                    <a:pt x="37705" y="181844"/>
                  </a:lnTo>
                  <a:lnTo>
                    <a:pt x="60137" y="174208"/>
                  </a:lnTo>
                  <a:cubicBezTo>
                    <a:pt x="65865" y="177549"/>
                    <a:pt x="72069" y="179935"/>
                    <a:pt x="78751" y="181844"/>
                  </a:cubicBezTo>
                  <a:lnTo>
                    <a:pt x="89252" y="202845"/>
                  </a:lnTo>
                  <a:lnTo>
                    <a:pt x="113116" y="202845"/>
                  </a:lnTo>
                  <a:lnTo>
                    <a:pt x="123616" y="181844"/>
                  </a:lnTo>
                  <a:cubicBezTo>
                    <a:pt x="130298" y="179935"/>
                    <a:pt x="136502" y="177549"/>
                    <a:pt x="142230" y="174208"/>
                  </a:cubicBezTo>
                  <a:lnTo>
                    <a:pt x="164662" y="181844"/>
                  </a:lnTo>
                  <a:lnTo>
                    <a:pt x="181844" y="165139"/>
                  </a:lnTo>
                  <a:lnTo>
                    <a:pt x="174208" y="142707"/>
                  </a:lnTo>
                  <a:cubicBezTo>
                    <a:pt x="177549" y="136980"/>
                    <a:pt x="180412" y="130298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>
                <a:solidFill>
                  <a:srgbClr val="FCF4ED"/>
                </a:solidFill>
              </a:endParaRPr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C086CB86-71E8-AE5E-21AE-72D35F279294}"/>
                </a:ext>
              </a:extLst>
            </p:cNvPr>
            <p:cNvSpPr/>
            <p:nvPr/>
          </p:nvSpPr>
          <p:spPr>
            <a:xfrm>
              <a:off x="5512578" y="1842181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01661 w 203321"/>
                <a:gd name="connsiteY5" fmla="*/ 137457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478 w 203321"/>
                <a:gd name="connsiteY16" fmla="*/ 37705 h 202844"/>
                <a:gd name="connsiteX17" fmla="*/ 28637 w 203321"/>
                <a:gd name="connsiteY17" fmla="*/ 60137 h 202844"/>
                <a:gd name="connsiteX18" fmla="*/ 21000 w 203321"/>
                <a:gd name="connsiteY18" fmla="*/ 78751 h 202844"/>
                <a:gd name="connsiteX19" fmla="*/ 0 w 203321"/>
                <a:gd name="connsiteY19" fmla="*/ 89252 h 202844"/>
                <a:gd name="connsiteX20" fmla="*/ 0 w 203321"/>
                <a:gd name="connsiteY20" fmla="*/ 113116 h 202844"/>
                <a:gd name="connsiteX21" fmla="*/ 21000 w 203321"/>
                <a:gd name="connsiteY21" fmla="*/ 123616 h 202844"/>
                <a:gd name="connsiteX22" fmla="*/ 28637 w 203321"/>
                <a:gd name="connsiteY22" fmla="*/ 142230 h 202844"/>
                <a:gd name="connsiteX23" fmla="*/ 21478 w 203321"/>
                <a:gd name="connsiteY23" fmla="*/ 164662 h 202844"/>
                <a:gd name="connsiteX24" fmla="*/ 38183 w 203321"/>
                <a:gd name="connsiteY24" fmla="*/ 181367 h 202844"/>
                <a:gd name="connsiteX25" fmla="*/ 60615 w 203321"/>
                <a:gd name="connsiteY25" fmla="*/ 174208 h 202844"/>
                <a:gd name="connsiteX26" fmla="*/ 79229 w 203321"/>
                <a:gd name="connsiteY26" fmla="*/ 181844 h 202844"/>
                <a:gd name="connsiteX27" fmla="*/ 89729 w 203321"/>
                <a:gd name="connsiteY27" fmla="*/ 202845 h 202844"/>
                <a:gd name="connsiteX28" fmla="*/ 113593 w 203321"/>
                <a:gd name="connsiteY28" fmla="*/ 202845 h 202844"/>
                <a:gd name="connsiteX29" fmla="*/ 124093 w 203321"/>
                <a:gd name="connsiteY29" fmla="*/ 181844 h 202844"/>
                <a:gd name="connsiteX30" fmla="*/ 142707 w 203321"/>
                <a:gd name="connsiteY30" fmla="*/ 174208 h 202844"/>
                <a:gd name="connsiteX31" fmla="*/ 165139 w 203321"/>
                <a:gd name="connsiteY31" fmla="*/ 181844 h 202844"/>
                <a:gd name="connsiteX32" fmla="*/ 181844 w 203321"/>
                <a:gd name="connsiteY32" fmla="*/ 164662 h 202844"/>
                <a:gd name="connsiteX33" fmla="*/ 174685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  <a:gd name="connsiteX38" fmla="*/ 174685 w 203321"/>
                <a:gd name="connsiteY38" fmla="*/ 60615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1615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707" y="137457"/>
                    <a:pt x="101661" y="137457"/>
                  </a:cubicBezTo>
                  <a:lnTo>
                    <a:pt x="101661" y="137457"/>
                  </a:lnTo>
                  <a:close/>
                  <a:moveTo>
                    <a:pt x="174685" y="60615"/>
                  </a:move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298" y="22909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09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478" y="37705"/>
                  </a:lnTo>
                  <a:lnTo>
                    <a:pt x="28637" y="60137"/>
                  </a:lnTo>
                  <a:cubicBezTo>
                    <a:pt x="25296" y="65865"/>
                    <a:pt x="22910" y="72547"/>
                    <a:pt x="21000" y="78751"/>
                  </a:cubicBezTo>
                  <a:lnTo>
                    <a:pt x="0" y="89252"/>
                  </a:lnTo>
                  <a:lnTo>
                    <a:pt x="0" y="113116"/>
                  </a:lnTo>
                  <a:lnTo>
                    <a:pt x="21000" y="123616"/>
                  </a:lnTo>
                  <a:cubicBezTo>
                    <a:pt x="22910" y="130298"/>
                    <a:pt x="25296" y="136502"/>
                    <a:pt x="28637" y="142230"/>
                  </a:cubicBezTo>
                  <a:lnTo>
                    <a:pt x="21478" y="164662"/>
                  </a:lnTo>
                  <a:lnTo>
                    <a:pt x="38183" y="181367"/>
                  </a:lnTo>
                  <a:lnTo>
                    <a:pt x="60615" y="174208"/>
                  </a:lnTo>
                  <a:cubicBezTo>
                    <a:pt x="66342" y="177549"/>
                    <a:pt x="72547" y="179935"/>
                    <a:pt x="79229" y="181844"/>
                  </a:cubicBezTo>
                  <a:lnTo>
                    <a:pt x="89729" y="202845"/>
                  </a:lnTo>
                  <a:lnTo>
                    <a:pt x="113593" y="202845"/>
                  </a:lnTo>
                  <a:lnTo>
                    <a:pt x="124093" y="181844"/>
                  </a:lnTo>
                  <a:cubicBezTo>
                    <a:pt x="130775" y="179935"/>
                    <a:pt x="136980" y="177549"/>
                    <a:pt x="142707" y="174208"/>
                  </a:cubicBezTo>
                  <a:lnTo>
                    <a:pt x="165139" y="181844"/>
                  </a:lnTo>
                  <a:lnTo>
                    <a:pt x="181844" y="164662"/>
                  </a:lnTo>
                  <a:lnTo>
                    <a:pt x="174685" y="142707"/>
                  </a:lnTo>
                  <a:cubicBezTo>
                    <a:pt x="178026" y="136980"/>
                    <a:pt x="180412" y="130775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ubicBezTo>
                    <a:pt x="180412" y="72547"/>
                    <a:pt x="178026" y="66342"/>
                    <a:pt x="174685" y="606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>
                <a:solidFill>
                  <a:srgbClr val="FCF4ED"/>
                </a:solidFill>
              </a:endParaRPr>
            </a:p>
          </p:txBody>
        </p:sp>
      </p:grpSp>
      <p:grpSp>
        <p:nvGrpSpPr>
          <p:cNvPr id="3" name="Gruppe 2">
            <a:extLst>
              <a:ext uri="{FF2B5EF4-FFF2-40B4-BE49-F238E27FC236}">
                <a16:creationId xmlns:a16="http://schemas.microsoft.com/office/drawing/2014/main" id="{EC7215B4-A32F-EFA5-CAC0-52E7D9A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223" y="1402727"/>
            <a:ext cx="398014" cy="285434"/>
            <a:chOff x="523223" y="1402727"/>
            <a:chExt cx="398014" cy="285434"/>
          </a:xfrm>
        </p:grpSpPr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53C11B91-E6F6-74E9-EFFC-1A9AF8D6337E}"/>
                </a:ext>
              </a:extLst>
            </p:cNvPr>
            <p:cNvSpPr/>
            <p:nvPr/>
          </p:nvSpPr>
          <p:spPr>
            <a:xfrm>
              <a:off x="636942" y="1608371"/>
              <a:ext cx="170577" cy="60176"/>
            </a:xfrm>
            <a:custGeom>
              <a:avLst/>
              <a:gdLst>
                <a:gd name="connsiteX0" fmla="*/ 162523 w 170577"/>
                <a:gd name="connsiteY0" fmla="*/ 36959 h 60176"/>
                <a:gd name="connsiteX1" fmla="*/ 151151 w 170577"/>
                <a:gd name="connsiteY1" fmla="*/ 9950 h 60176"/>
                <a:gd name="connsiteX2" fmla="*/ 148308 w 170577"/>
                <a:gd name="connsiteY2" fmla="*/ 7107 h 60176"/>
                <a:gd name="connsiteX3" fmla="*/ 9950 w 170577"/>
                <a:gd name="connsiteY3" fmla="*/ 0 h 60176"/>
                <a:gd name="connsiteX4" fmla="*/ 8529 w 170577"/>
                <a:gd name="connsiteY4" fmla="*/ 948 h 60176"/>
                <a:gd name="connsiteX5" fmla="*/ 0 w 170577"/>
                <a:gd name="connsiteY5" fmla="*/ 17532 h 60176"/>
                <a:gd name="connsiteX6" fmla="*/ 0 w 170577"/>
                <a:gd name="connsiteY6" fmla="*/ 60176 h 60176"/>
                <a:gd name="connsiteX7" fmla="*/ 170578 w 170577"/>
                <a:gd name="connsiteY7" fmla="*/ 60176 h 60176"/>
                <a:gd name="connsiteX8" fmla="*/ 170578 w 170577"/>
                <a:gd name="connsiteY8" fmla="*/ 45014 h 60176"/>
                <a:gd name="connsiteX9" fmla="*/ 162523 w 170577"/>
                <a:gd name="connsiteY9" fmla="*/ 36959 h 6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77" h="60176">
                  <a:moveTo>
                    <a:pt x="162523" y="36959"/>
                  </a:moveTo>
                  <a:cubicBezTo>
                    <a:pt x="155415" y="29851"/>
                    <a:pt x="151151" y="19901"/>
                    <a:pt x="151151" y="9950"/>
                  </a:cubicBezTo>
                  <a:lnTo>
                    <a:pt x="148308" y="7107"/>
                  </a:lnTo>
                  <a:cubicBezTo>
                    <a:pt x="105190" y="33642"/>
                    <a:pt x="50226" y="30799"/>
                    <a:pt x="9950" y="0"/>
                  </a:cubicBezTo>
                  <a:lnTo>
                    <a:pt x="8529" y="948"/>
                  </a:lnTo>
                  <a:cubicBezTo>
                    <a:pt x="3317" y="4738"/>
                    <a:pt x="0" y="10898"/>
                    <a:pt x="0" y="17532"/>
                  </a:cubicBezTo>
                  <a:lnTo>
                    <a:pt x="0" y="60176"/>
                  </a:lnTo>
                  <a:lnTo>
                    <a:pt x="170578" y="60176"/>
                  </a:lnTo>
                  <a:lnTo>
                    <a:pt x="170578" y="45014"/>
                  </a:lnTo>
                  <a:lnTo>
                    <a:pt x="162523" y="36959"/>
                  </a:ln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72A788DE-D4A6-5750-5FB2-0083E4E7702C}"/>
                </a:ext>
              </a:extLst>
            </p:cNvPr>
            <p:cNvSpPr/>
            <p:nvPr/>
          </p:nvSpPr>
          <p:spPr>
            <a:xfrm>
              <a:off x="810836" y="1420170"/>
              <a:ext cx="67849" cy="84907"/>
            </a:xfrm>
            <a:custGeom>
              <a:avLst/>
              <a:gdLst>
                <a:gd name="connsiteX0" fmla="*/ 32220 w 67849"/>
                <a:gd name="connsiteY0" fmla="*/ 84907 h 84907"/>
                <a:gd name="connsiteX1" fmla="*/ 67283 w 67849"/>
                <a:gd name="connsiteY1" fmla="*/ 35629 h 84907"/>
                <a:gd name="connsiteX2" fmla="*/ 18005 w 67849"/>
                <a:gd name="connsiteY2" fmla="*/ 566 h 84907"/>
                <a:gd name="connsiteX3" fmla="*/ 0 w 67849"/>
                <a:gd name="connsiteY3" fmla="*/ 8147 h 84907"/>
                <a:gd name="connsiteX4" fmla="*/ 32220 w 67849"/>
                <a:gd name="connsiteY4" fmla="*/ 84907 h 8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49" h="84907">
                  <a:moveTo>
                    <a:pt x="32220" y="84907"/>
                  </a:moveTo>
                  <a:cubicBezTo>
                    <a:pt x="55438" y="81117"/>
                    <a:pt x="71074" y="58847"/>
                    <a:pt x="67283" y="35629"/>
                  </a:cubicBezTo>
                  <a:cubicBezTo>
                    <a:pt x="63493" y="12412"/>
                    <a:pt x="41223" y="-3224"/>
                    <a:pt x="18005" y="566"/>
                  </a:cubicBezTo>
                  <a:cubicBezTo>
                    <a:pt x="11372" y="1514"/>
                    <a:pt x="5212" y="4357"/>
                    <a:pt x="0" y="8147"/>
                  </a:cubicBezTo>
                  <a:cubicBezTo>
                    <a:pt x="19427" y="28996"/>
                    <a:pt x="30799" y="56004"/>
                    <a:pt x="32220" y="84907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0729762A-04A8-C4EA-897A-9AC13E390D26}"/>
                </a:ext>
              </a:extLst>
            </p:cNvPr>
            <p:cNvSpPr/>
            <p:nvPr/>
          </p:nvSpPr>
          <p:spPr>
            <a:xfrm>
              <a:off x="825051" y="1517397"/>
              <a:ext cx="96186" cy="84815"/>
            </a:xfrm>
            <a:custGeom>
              <a:avLst/>
              <a:gdLst>
                <a:gd name="connsiteX0" fmla="*/ 87658 w 96186"/>
                <a:gd name="connsiteY0" fmla="*/ 25113 h 84815"/>
                <a:gd name="connsiteX1" fmla="*/ 45961 w 96186"/>
                <a:gd name="connsiteY1" fmla="*/ 5212 h 84815"/>
                <a:gd name="connsiteX2" fmla="*/ 18005 w 96186"/>
                <a:gd name="connsiteY2" fmla="*/ 0 h 84815"/>
                <a:gd name="connsiteX3" fmla="*/ 0 w 96186"/>
                <a:gd name="connsiteY3" fmla="*/ 57807 h 84815"/>
                <a:gd name="connsiteX4" fmla="*/ 2843 w 96186"/>
                <a:gd name="connsiteY4" fmla="*/ 60650 h 84815"/>
                <a:gd name="connsiteX5" fmla="*/ 29851 w 96186"/>
                <a:gd name="connsiteY5" fmla="*/ 72022 h 84815"/>
                <a:gd name="connsiteX6" fmla="*/ 42644 w 96186"/>
                <a:gd name="connsiteY6" fmla="*/ 84815 h 84815"/>
                <a:gd name="connsiteX7" fmla="*/ 96187 w 96186"/>
                <a:gd name="connsiteY7" fmla="*/ 84815 h 84815"/>
                <a:gd name="connsiteX8" fmla="*/ 96187 w 96186"/>
                <a:gd name="connsiteY8" fmla="*/ 42171 h 84815"/>
                <a:gd name="connsiteX9" fmla="*/ 87658 w 96186"/>
                <a:gd name="connsiteY9" fmla="*/ 25113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86" h="84815">
                  <a:moveTo>
                    <a:pt x="87658" y="25113"/>
                  </a:moveTo>
                  <a:cubicBezTo>
                    <a:pt x="75339" y="15636"/>
                    <a:pt x="61124" y="8529"/>
                    <a:pt x="45961" y="5212"/>
                  </a:cubicBezTo>
                  <a:cubicBezTo>
                    <a:pt x="36959" y="2369"/>
                    <a:pt x="27482" y="948"/>
                    <a:pt x="18005" y="0"/>
                  </a:cubicBezTo>
                  <a:cubicBezTo>
                    <a:pt x="17058" y="20375"/>
                    <a:pt x="10898" y="40275"/>
                    <a:pt x="0" y="57807"/>
                  </a:cubicBezTo>
                  <a:lnTo>
                    <a:pt x="2843" y="60650"/>
                  </a:lnTo>
                  <a:cubicBezTo>
                    <a:pt x="12793" y="60650"/>
                    <a:pt x="22744" y="64914"/>
                    <a:pt x="29851" y="72022"/>
                  </a:cubicBezTo>
                  <a:lnTo>
                    <a:pt x="42644" y="84815"/>
                  </a:lnTo>
                  <a:lnTo>
                    <a:pt x="96187" y="84815"/>
                  </a:lnTo>
                  <a:lnTo>
                    <a:pt x="96187" y="42171"/>
                  </a:lnTo>
                  <a:cubicBezTo>
                    <a:pt x="96187" y="35537"/>
                    <a:pt x="93344" y="28903"/>
                    <a:pt x="87658" y="25113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2" name="Kombinationstegning 21">
              <a:extLst>
                <a:ext uri="{FF2B5EF4-FFF2-40B4-BE49-F238E27FC236}">
                  <a16:creationId xmlns:a16="http://schemas.microsoft.com/office/drawing/2014/main" id="{826E181E-C93C-D330-80CA-FB5D9FF4BCC5}"/>
                </a:ext>
              </a:extLst>
            </p:cNvPr>
            <p:cNvSpPr/>
            <p:nvPr/>
          </p:nvSpPr>
          <p:spPr>
            <a:xfrm>
              <a:off x="612776" y="1402727"/>
              <a:ext cx="285431" cy="285434"/>
            </a:xfrm>
            <a:custGeom>
              <a:avLst/>
              <a:gdLst>
                <a:gd name="connsiteX0" fmla="*/ 277189 w 285431"/>
                <a:gd name="connsiteY0" fmla="*/ 241655 h 285434"/>
                <a:gd name="connsiteX1" fmla="*/ 232649 w 285431"/>
                <a:gd name="connsiteY1" fmla="*/ 196642 h 285434"/>
                <a:gd name="connsiteX2" fmla="*/ 209905 w 285431"/>
                <a:gd name="connsiteY2" fmla="*/ 190008 h 285434"/>
                <a:gd name="connsiteX3" fmla="*/ 193795 w 285431"/>
                <a:gd name="connsiteY3" fmla="*/ 174372 h 285434"/>
                <a:gd name="connsiteX4" fmla="*/ 216065 w 285431"/>
                <a:gd name="connsiteY4" fmla="*/ 108984 h 285434"/>
                <a:gd name="connsiteX5" fmla="*/ 108033 w 285431"/>
                <a:gd name="connsiteY5" fmla="*/ 3 h 285434"/>
                <a:gd name="connsiteX6" fmla="*/ 0 w 285431"/>
                <a:gd name="connsiteY6" fmla="*/ 107562 h 285434"/>
                <a:gd name="connsiteX7" fmla="*/ 108033 w 285431"/>
                <a:gd name="connsiteY7" fmla="*/ 216542 h 285434"/>
                <a:gd name="connsiteX8" fmla="*/ 174368 w 285431"/>
                <a:gd name="connsiteY8" fmla="*/ 194273 h 285434"/>
                <a:gd name="connsiteX9" fmla="*/ 190478 w 285431"/>
                <a:gd name="connsiteY9" fmla="*/ 209909 h 285434"/>
                <a:gd name="connsiteX10" fmla="*/ 197112 w 285431"/>
                <a:gd name="connsiteY10" fmla="*/ 232653 h 285434"/>
                <a:gd name="connsiteX11" fmla="*/ 242126 w 285431"/>
                <a:gd name="connsiteY11" fmla="*/ 277666 h 285434"/>
                <a:gd name="connsiteX12" fmla="*/ 277663 w 285431"/>
                <a:gd name="connsiteY12" fmla="*/ 278614 h 285434"/>
                <a:gd name="connsiteX13" fmla="*/ 278610 w 285431"/>
                <a:gd name="connsiteY13" fmla="*/ 243077 h 285434"/>
                <a:gd name="connsiteX14" fmla="*/ 277189 w 285431"/>
                <a:gd name="connsiteY14" fmla="*/ 241655 h 285434"/>
                <a:gd name="connsiteX15" fmla="*/ 277189 w 285431"/>
                <a:gd name="connsiteY15" fmla="*/ 241655 h 285434"/>
                <a:gd name="connsiteX16" fmla="*/ 108506 w 285431"/>
                <a:gd name="connsiteY16" fmla="*/ 22273 h 285434"/>
                <a:gd name="connsiteX17" fmla="*/ 194743 w 285431"/>
                <a:gd name="connsiteY17" fmla="*/ 108510 h 285434"/>
                <a:gd name="connsiteX18" fmla="*/ 174368 w 285431"/>
                <a:gd name="connsiteY18" fmla="*/ 163948 h 285434"/>
                <a:gd name="connsiteX19" fmla="*/ 146886 w 285431"/>
                <a:gd name="connsiteY19" fmla="*/ 153997 h 285434"/>
                <a:gd name="connsiteX20" fmla="*/ 107559 w 285431"/>
                <a:gd name="connsiteY20" fmla="*/ 147838 h 285434"/>
                <a:gd name="connsiteX21" fmla="*/ 68231 w 285431"/>
                <a:gd name="connsiteY21" fmla="*/ 153997 h 285434"/>
                <a:gd name="connsiteX22" fmla="*/ 42644 w 285431"/>
                <a:gd name="connsiteY22" fmla="*/ 164421 h 285434"/>
                <a:gd name="connsiteX23" fmla="*/ 52121 w 285431"/>
                <a:gd name="connsiteY23" fmla="*/ 43122 h 285434"/>
                <a:gd name="connsiteX24" fmla="*/ 108506 w 285431"/>
                <a:gd name="connsiteY24" fmla="*/ 22273 h 28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431" h="285434">
                  <a:moveTo>
                    <a:pt x="277189" y="241655"/>
                  </a:moveTo>
                  <a:lnTo>
                    <a:pt x="232649" y="196642"/>
                  </a:lnTo>
                  <a:cubicBezTo>
                    <a:pt x="226489" y="190956"/>
                    <a:pt x="218434" y="188113"/>
                    <a:pt x="209905" y="190008"/>
                  </a:cubicBezTo>
                  <a:lnTo>
                    <a:pt x="193795" y="174372"/>
                  </a:lnTo>
                  <a:cubicBezTo>
                    <a:pt x="208484" y="155419"/>
                    <a:pt x="216065" y="132675"/>
                    <a:pt x="216065" y="108984"/>
                  </a:cubicBezTo>
                  <a:cubicBezTo>
                    <a:pt x="216539" y="49281"/>
                    <a:pt x="168209" y="477"/>
                    <a:pt x="108033" y="3"/>
                  </a:cubicBezTo>
                  <a:cubicBezTo>
                    <a:pt x="47857" y="-470"/>
                    <a:pt x="0" y="47860"/>
                    <a:pt x="0" y="107562"/>
                  </a:cubicBezTo>
                  <a:cubicBezTo>
                    <a:pt x="0" y="167264"/>
                    <a:pt x="47857" y="216069"/>
                    <a:pt x="108033" y="216542"/>
                  </a:cubicBezTo>
                  <a:cubicBezTo>
                    <a:pt x="131724" y="216542"/>
                    <a:pt x="154941" y="208961"/>
                    <a:pt x="174368" y="194273"/>
                  </a:cubicBezTo>
                  <a:lnTo>
                    <a:pt x="190478" y="209909"/>
                  </a:lnTo>
                  <a:cubicBezTo>
                    <a:pt x="189057" y="217964"/>
                    <a:pt x="191426" y="226493"/>
                    <a:pt x="197112" y="232653"/>
                  </a:cubicBezTo>
                  <a:lnTo>
                    <a:pt x="242126" y="277666"/>
                  </a:lnTo>
                  <a:cubicBezTo>
                    <a:pt x="251602" y="287617"/>
                    <a:pt x="267712" y="288090"/>
                    <a:pt x="277663" y="278614"/>
                  </a:cubicBezTo>
                  <a:cubicBezTo>
                    <a:pt x="287613" y="269137"/>
                    <a:pt x="288087" y="253027"/>
                    <a:pt x="278610" y="243077"/>
                  </a:cubicBezTo>
                  <a:cubicBezTo>
                    <a:pt x="278137" y="242603"/>
                    <a:pt x="277663" y="242129"/>
                    <a:pt x="277189" y="241655"/>
                  </a:cubicBezTo>
                  <a:lnTo>
                    <a:pt x="277189" y="241655"/>
                  </a:lnTo>
                  <a:close/>
                  <a:moveTo>
                    <a:pt x="108506" y="22273"/>
                  </a:moveTo>
                  <a:cubicBezTo>
                    <a:pt x="156363" y="22273"/>
                    <a:pt x="194743" y="60653"/>
                    <a:pt x="194743" y="108510"/>
                  </a:cubicBezTo>
                  <a:cubicBezTo>
                    <a:pt x="194743" y="128884"/>
                    <a:pt x="187636" y="148785"/>
                    <a:pt x="174368" y="163948"/>
                  </a:cubicBezTo>
                  <a:cubicBezTo>
                    <a:pt x="165366" y="159683"/>
                    <a:pt x="156363" y="156366"/>
                    <a:pt x="146886" y="153997"/>
                  </a:cubicBezTo>
                  <a:cubicBezTo>
                    <a:pt x="134093" y="150207"/>
                    <a:pt x="120826" y="147838"/>
                    <a:pt x="107559" y="147838"/>
                  </a:cubicBezTo>
                  <a:cubicBezTo>
                    <a:pt x="94292" y="147838"/>
                    <a:pt x="81024" y="150207"/>
                    <a:pt x="68231" y="153997"/>
                  </a:cubicBezTo>
                  <a:cubicBezTo>
                    <a:pt x="59228" y="156366"/>
                    <a:pt x="50699" y="159683"/>
                    <a:pt x="42644" y="164421"/>
                  </a:cubicBezTo>
                  <a:cubicBezTo>
                    <a:pt x="11846" y="128411"/>
                    <a:pt x="16110" y="73920"/>
                    <a:pt x="52121" y="43122"/>
                  </a:cubicBezTo>
                  <a:cubicBezTo>
                    <a:pt x="67757" y="29381"/>
                    <a:pt x="87658" y="22273"/>
                    <a:pt x="108506" y="22273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4" name="Kombinationstegning 23">
              <a:extLst>
                <a:ext uri="{FF2B5EF4-FFF2-40B4-BE49-F238E27FC236}">
                  <a16:creationId xmlns:a16="http://schemas.microsoft.com/office/drawing/2014/main" id="{42A39663-EE9C-6E82-4AE3-8C9C378EDD72}"/>
                </a:ext>
              </a:extLst>
            </p:cNvPr>
            <p:cNvSpPr/>
            <p:nvPr/>
          </p:nvSpPr>
          <p:spPr>
            <a:xfrm>
              <a:off x="672479" y="1444427"/>
              <a:ext cx="95713" cy="95713"/>
            </a:xfrm>
            <a:custGeom>
              <a:avLst/>
              <a:gdLst>
                <a:gd name="connsiteX0" fmla="*/ 95713 w 95713"/>
                <a:gd name="connsiteY0" fmla="*/ 47857 h 95713"/>
                <a:gd name="connsiteX1" fmla="*/ 47857 w 95713"/>
                <a:gd name="connsiteY1" fmla="*/ 95713 h 95713"/>
                <a:gd name="connsiteX2" fmla="*/ 0 w 95713"/>
                <a:gd name="connsiteY2" fmla="*/ 47857 h 95713"/>
                <a:gd name="connsiteX3" fmla="*/ 47857 w 95713"/>
                <a:gd name="connsiteY3" fmla="*/ 0 h 95713"/>
                <a:gd name="connsiteX4" fmla="*/ 95713 w 95713"/>
                <a:gd name="connsiteY4" fmla="*/ 47857 h 9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13" h="95713">
                  <a:moveTo>
                    <a:pt x="95713" y="47857"/>
                  </a:moveTo>
                  <a:cubicBezTo>
                    <a:pt x="95713" y="74287"/>
                    <a:pt x="74287" y="95713"/>
                    <a:pt x="47857" y="95713"/>
                  </a:cubicBezTo>
                  <a:cubicBezTo>
                    <a:pt x="21426" y="95713"/>
                    <a:pt x="0" y="74287"/>
                    <a:pt x="0" y="47857"/>
                  </a:cubicBezTo>
                  <a:cubicBezTo>
                    <a:pt x="0" y="21426"/>
                    <a:pt x="21426" y="0"/>
                    <a:pt x="47857" y="0"/>
                  </a:cubicBezTo>
                  <a:cubicBezTo>
                    <a:pt x="74287" y="0"/>
                    <a:pt x="95713" y="21426"/>
                    <a:pt x="95713" y="47857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5" name="Kombinationstegning 24">
              <a:extLst>
                <a:ext uri="{FF2B5EF4-FFF2-40B4-BE49-F238E27FC236}">
                  <a16:creationId xmlns:a16="http://schemas.microsoft.com/office/drawing/2014/main" id="{855801E9-9EDE-C8F6-A3B5-CE1A56907641}"/>
                </a:ext>
              </a:extLst>
            </p:cNvPr>
            <p:cNvSpPr/>
            <p:nvPr/>
          </p:nvSpPr>
          <p:spPr>
            <a:xfrm>
              <a:off x="523223" y="1517397"/>
              <a:ext cx="109454" cy="84815"/>
            </a:xfrm>
            <a:custGeom>
              <a:avLst/>
              <a:gdLst>
                <a:gd name="connsiteX0" fmla="*/ 75812 w 109454"/>
                <a:gd name="connsiteY0" fmla="*/ 0 h 84815"/>
                <a:gd name="connsiteX1" fmla="*/ 50226 w 109454"/>
                <a:gd name="connsiteY1" fmla="*/ 5212 h 84815"/>
                <a:gd name="connsiteX2" fmla="*/ 8529 w 109454"/>
                <a:gd name="connsiteY2" fmla="*/ 25113 h 84815"/>
                <a:gd name="connsiteX3" fmla="*/ 0 w 109454"/>
                <a:gd name="connsiteY3" fmla="*/ 42171 h 84815"/>
                <a:gd name="connsiteX4" fmla="*/ 0 w 109454"/>
                <a:gd name="connsiteY4" fmla="*/ 84815 h 84815"/>
                <a:gd name="connsiteX5" fmla="*/ 102347 w 109454"/>
                <a:gd name="connsiteY5" fmla="*/ 84815 h 84815"/>
                <a:gd name="connsiteX6" fmla="*/ 109454 w 109454"/>
                <a:gd name="connsiteY6" fmla="*/ 77708 h 84815"/>
                <a:gd name="connsiteX7" fmla="*/ 75812 w 109454"/>
                <a:gd name="connsiteY7" fmla="*/ 0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54" h="84815">
                  <a:moveTo>
                    <a:pt x="75812" y="0"/>
                  </a:moveTo>
                  <a:cubicBezTo>
                    <a:pt x="67283" y="948"/>
                    <a:pt x="58755" y="2369"/>
                    <a:pt x="50226" y="5212"/>
                  </a:cubicBezTo>
                  <a:cubicBezTo>
                    <a:pt x="35537" y="9477"/>
                    <a:pt x="21322" y="16584"/>
                    <a:pt x="8529" y="25113"/>
                  </a:cubicBezTo>
                  <a:cubicBezTo>
                    <a:pt x="2843" y="28903"/>
                    <a:pt x="0" y="35537"/>
                    <a:pt x="0" y="42171"/>
                  </a:cubicBezTo>
                  <a:lnTo>
                    <a:pt x="0" y="84815"/>
                  </a:lnTo>
                  <a:lnTo>
                    <a:pt x="102347" y="84815"/>
                  </a:lnTo>
                  <a:cubicBezTo>
                    <a:pt x="104242" y="81972"/>
                    <a:pt x="106611" y="79603"/>
                    <a:pt x="109454" y="77708"/>
                  </a:cubicBezTo>
                  <a:cubicBezTo>
                    <a:pt x="89079" y="56385"/>
                    <a:pt x="77234" y="28903"/>
                    <a:pt x="75812" y="0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2CCA5E21-8102-4BA2-F84F-16B352A9FA4B}"/>
                </a:ext>
              </a:extLst>
            </p:cNvPr>
            <p:cNvSpPr/>
            <p:nvPr/>
          </p:nvSpPr>
          <p:spPr>
            <a:xfrm>
              <a:off x="565645" y="1420040"/>
              <a:ext cx="66558" cy="84563"/>
            </a:xfrm>
            <a:custGeom>
              <a:avLst/>
              <a:gdLst>
                <a:gd name="connsiteX0" fmla="*/ 33390 w 66558"/>
                <a:gd name="connsiteY0" fmla="*/ 84563 h 84563"/>
                <a:gd name="connsiteX1" fmla="*/ 66558 w 66558"/>
                <a:gd name="connsiteY1" fmla="*/ 7330 h 84563"/>
                <a:gd name="connsiteX2" fmla="*/ 7330 w 66558"/>
                <a:gd name="connsiteY2" fmla="*/ 19175 h 84563"/>
                <a:gd name="connsiteX3" fmla="*/ 19175 w 66558"/>
                <a:gd name="connsiteY3" fmla="*/ 78404 h 84563"/>
                <a:gd name="connsiteX4" fmla="*/ 33390 w 66558"/>
                <a:gd name="connsiteY4" fmla="*/ 84563 h 8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8" h="84563">
                  <a:moveTo>
                    <a:pt x="33390" y="84563"/>
                  </a:moveTo>
                  <a:cubicBezTo>
                    <a:pt x="34812" y="55660"/>
                    <a:pt x="46657" y="28652"/>
                    <a:pt x="66558" y="7330"/>
                  </a:cubicBezTo>
                  <a:cubicBezTo>
                    <a:pt x="47131" y="-5937"/>
                    <a:pt x="20597" y="-725"/>
                    <a:pt x="7330" y="19175"/>
                  </a:cubicBezTo>
                  <a:cubicBezTo>
                    <a:pt x="-5937" y="39076"/>
                    <a:pt x="-725" y="65137"/>
                    <a:pt x="19175" y="78404"/>
                  </a:cubicBezTo>
                  <a:cubicBezTo>
                    <a:pt x="23440" y="81247"/>
                    <a:pt x="28178" y="83142"/>
                    <a:pt x="33390" y="84563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A079A01-A9AE-2B05-4DDC-A4112FB4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773710" y="6565900"/>
            <a:ext cx="466510" cy="393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fld id="{ED41E4B6-8C0E-AA4D-BADC-88D0D282BB41}" type="slidenum">
              <a:rPr lang="da-DK" sz="1200" smtClean="0"/>
              <a:pPr algn="ctr">
                <a:lnSpc>
                  <a:spcPct val="120000"/>
                </a:lnSpc>
              </a:pPr>
              <a:t>3</a:t>
            </a:fld>
            <a:endParaRPr lang="da-DK" sz="120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78F42243-0EB7-EA65-6671-6884DD3E576A}"/>
              </a:ext>
            </a:extLst>
          </p:cNvPr>
          <p:cNvSpPr txBox="1">
            <a:spLocks/>
          </p:cNvSpPr>
          <p:nvPr/>
        </p:nvSpPr>
        <p:spPr>
          <a:xfrm>
            <a:off x="8743901" y="1494677"/>
            <a:ext cx="3025793" cy="4581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7030A0"/>
                </a:solidFill>
                <a:latin typeface="Avenir Next"/>
              </a:rPr>
              <a:t>Faciliteringstips</a:t>
            </a:r>
            <a:endParaRPr lang="da-DK" sz="1400" b="1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  <p:sp>
        <p:nvSpPr>
          <p:cNvPr id="27" name="Pladsholder til indhold 2">
            <a:extLst>
              <a:ext uri="{FF2B5EF4-FFF2-40B4-BE49-F238E27FC236}">
                <a16:creationId xmlns:a16="http://schemas.microsoft.com/office/drawing/2014/main" id="{873F6071-6242-4566-BEF3-A8A764F7FA1D}"/>
              </a:ext>
            </a:extLst>
          </p:cNvPr>
          <p:cNvSpPr txBox="1">
            <a:spLocks/>
          </p:cNvSpPr>
          <p:nvPr/>
        </p:nvSpPr>
        <p:spPr>
          <a:xfrm>
            <a:off x="8740541" y="2003112"/>
            <a:ext cx="2925831" cy="355948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Feltet ‘strategisk fokus’ kan delvist udfyldes på forhånd med kobling til relevante strategier. </a:t>
            </a:r>
          </a:p>
          <a:p>
            <a:pPr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Andre aktører kan inviteres ind til at kvalificere dialogen eller interviews på forhånd. Det kan fx være borgere, medarbejdere, it-leverandører og understøttende stabsfunktioner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b="1">
                <a:latin typeface="Avenir Next"/>
              </a:rPr>
              <a:t>Variation: </a:t>
            </a:r>
            <a:r>
              <a:rPr lang="da-DK" sz="1200">
                <a:latin typeface="Avenir Next"/>
              </a:rPr>
              <a:t>Skabelonen kan bruges på et fagområde eller på tværs af hele kommunen. </a:t>
            </a:r>
            <a:br>
              <a:rPr lang="da-DK" sz="1200">
                <a:latin typeface="Avenir Next"/>
              </a:rPr>
            </a:br>
            <a:br>
              <a:rPr lang="da-DK" sz="1200">
                <a:latin typeface="Avenir Next"/>
              </a:rPr>
            </a:br>
            <a:r>
              <a:rPr lang="da-DK" sz="1200">
                <a:latin typeface="Avenir Next"/>
              </a:rPr>
              <a:t>I kan vælge, at et eller flere af punkterne i skabelonen skal udfoldes mere detaljeret. 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87D63C25-F9B1-931B-4677-1570A55A4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628" y="3805878"/>
            <a:ext cx="396756" cy="3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3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55123-18AD-83DE-EBBF-A03450E9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FFF0891-1D31-CA8E-3230-CCB042B19D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3863" y="252413"/>
            <a:ext cx="9499600" cy="1130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Værktøj 1: Strategisk afsæt for AI-arbejdet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Afklar den overordnede strategiske ambition for arbejdet med AI.</a:t>
            </a:r>
            <a:endParaRPr kumimoji="0" lang="da-DK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24" name="Rektangulær billedforklaring 19">
            <a:extLst>
              <a:ext uri="{FF2B5EF4-FFF2-40B4-BE49-F238E27FC236}">
                <a16:creationId xmlns:a16="http://schemas.microsoft.com/office/drawing/2014/main" id="{0E1B9FC9-5F7C-43E8-795D-6E78DD8FE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340" y="1815641"/>
            <a:ext cx="2786243" cy="2945468"/>
          </a:xfrm>
          <a:prstGeom prst="wedgeRectCallout">
            <a:avLst>
              <a:gd name="adj1" fmla="val -25425"/>
              <a:gd name="adj2" fmla="val 49823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da-DK" sz="1200">
              <a:solidFill>
                <a:schemeClr val="bg1"/>
              </a:solidFill>
            </a:endParaRPr>
          </a:p>
        </p:txBody>
      </p:sp>
      <p:sp>
        <p:nvSpPr>
          <p:cNvPr id="10" name="Pladsholder til indhold 1">
            <a:extLst>
              <a:ext uri="{FF2B5EF4-FFF2-40B4-BE49-F238E27FC236}">
                <a16:creationId xmlns:a16="http://schemas.microsoft.com/office/drawing/2014/main" id="{901D556E-78F4-E4F3-8520-5EF242AFA6F7}"/>
              </a:ext>
            </a:extLst>
          </p:cNvPr>
          <p:cNvSpPr txBox="1">
            <a:spLocks/>
          </p:cNvSpPr>
          <p:nvPr/>
        </p:nvSpPr>
        <p:spPr>
          <a:xfrm>
            <a:off x="958487" y="1865103"/>
            <a:ext cx="2244096" cy="1706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400" b="1">
                <a:solidFill>
                  <a:srgbClr val="7030A0"/>
                </a:solidFill>
                <a:latin typeface="Avenir Next"/>
              </a:rPr>
              <a:t>Strategisk fokus</a:t>
            </a:r>
            <a:br>
              <a:rPr lang="da-DK" sz="1400" b="1">
                <a:latin typeface="Avenir Next"/>
              </a:rPr>
            </a:br>
            <a:r>
              <a:rPr lang="da-DK" sz="1400">
                <a:latin typeface="Avenir Next"/>
              </a:rPr>
              <a:t>Hvordan tilgår vi AI strategisk? Hvordan kobler vi det til andre strategier?</a:t>
            </a:r>
            <a:br>
              <a:rPr lang="da-DK" sz="1400">
                <a:latin typeface="Avenir Next"/>
              </a:rPr>
            </a:br>
            <a:endParaRPr lang="da-DK" sz="140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3C1BDC2-9312-2A95-5767-3657EF2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7319" y="1815641"/>
            <a:ext cx="5139271" cy="2945468"/>
          </a:xfrm>
          <a:prstGeom prst="homePlate">
            <a:avLst>
              <a:gd name="adj" fmla="val 12151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da-DK">
              <a:solidFill>
                <a:schemeClr val="bg1"/>
              </a:solidFill>
            </a:endParaRPr>
          </a:p>
        </p:txBody>
      </p:sp>
      <p:sp>
        <p:nvSpPr>
          <p:cNvPr id="8" name="Pladsholder til indhold 1">
            <a:extLst>
              <a:ext uri="{FF2B5EF4-FFF2-40B4-BE49-F238E27FC236}">
                <a16:creationId xmlns:a16="http://schemas.microsoft.com/office/drawing/2014/main" id="{E1C42C48-D2F3-DFC5-24ED-85CED8020B9D}"/>
              </a:ext>
            </a:extLst>
          </p:cNvPr>
          <p:cNvSpPr txBox="1">
            <a:spLocks/>
          </p:cNvSpPr>
          <p:nvPr/>
        </p:nvSpPr>
        <p:spPr>
          <a:xfrm>
            <a:off x="3845818" y="1865103"/>
            <a:ext cx="4349870" cy="2349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400" b="1">
                <a:solidFill>
                  <a:srgbClr val="7030A0"/>
                </a:solidFill>
                <a:latin typeface="Avenir Next"/>
              </a:rPr>
              <a:t>Tilgang og retningslinjer for ibrugtagning</a:t>
            </a:r>
            <a:br>
              <a:rPr lang="da-DK" sz="1400" b="1">
                <a:latin typeface="Avenir Next"/>
              </a:rPr>
            </a:br>
            <a:r>
              <a:rPr lang="da-DK" sz="1400">
                <a:solidFill>
                  <a:srgbClr val="000000"/>
                </a:solidFill>
                <a:latin typeface="Avenir Next"/>
              </a:rPr>
              <a:t>Hvilke</a:t>
            </a:r>
            <a:r>
              <a:rPr lang="da-DK" sz="1400">
                <a:latin typeface="Avenir Next"/>
              </a:rPr>
              <a:t> retningslinjer har vi for brugen af AI – både i forhold til lovgivning, datasikkerhed og værdiskabelse? Er det frivilligt eller obligatorisk at bruge AI-løsninger?</a:t>
            </a:r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675E64F9-C926-EDDE-84B9-4EA37B265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4373" y="1815640"/>
            <a:ext cx="3432848" cy="2945467"/>
          </a:xfrm>
          <a:prstGeom prst="chevron">
            <a:avLst>
              <a:gd name="adj" fmla="val 11726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da-DK">
              <a:solidFill>
                <a:schemeClr val="bg1"/>
              </a:solidFill>
            </a:endParaRPr>
          </a:p>
        </p:txBody>
      </p:sp>
      <p:sp>
        <p:nvSpPr>
          <p:cNvPr id="7" name="Pladsholder til indhold 1">
            <a:extLst>
              <a:ext uri="{FF2B5EF4-FFF2-40B4-BE49-F238E27FC236}">
                <a16:creationId xmlns:a16="http://schemas.microsoft.com/office/drawing/2014/main" id="{5A3969AB-590E-84F8-C0A0-85728EAD7C62}"/>
              </a:ext>
            </a:extLst>
          </p:cNvPr>
          <p:cNvSpPr txBox="1">
            <a:spLocks/>
          </p:cNvSpPr>
          <p:nvPr/>
        </p:nvSpPr>
        <p:spPr>
          <a:xfrm>
            <a:off x="8330424" y="1462018"/>
            <a:ext cx="2789309" cy="484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a-DK" sz="1400" b="1" i="1">
                <a:solidFill>
                  <a:srgbClr val="7030A0"/>
                </a:solidFill>
                <a:latin typeface="Avenir Next"/>
              </a:rPr>
              <a:t>Start her i en ønsket fremtid</a:t>
            </a:r>
            <a:endParaRPr lang="da-DK" sz="1400" i="1">
              <a:solidFill>
                <a:srgbClr val="7030A0"/>
              </a:solidFill>
            </a:endParaRPr>
          </a:p>
        </p:txBody>
      </p:sp>
      <p:sp>
        <p:nvSpPr>
          <p:cNvPr id="15" name="Pladsholder til indhold 1">
            <a:extLst>
              <a:ext uri="{FF2B5EF4-FFF2-40B4-BE49-F238E27FC236}">
                <a16:creationId xmlns:a16="http://schemas.microsoft.com/office/drawing/2014/main" id="{6CAB1352-0F55-ACAD-3489-FCCB537EC276}"/>
              </a:ext>
            </a:extLst>
          </p:cNvPr>
          <p:cNvSpPr txBox="1">
            <a:spLocks/>
          </p:cNvSpPr>
          <p:nvPr/>
        </p:nvSpPr>
        <p:spPr>
          <a:xfrm>
            <a:off x="9034609" y="1881816"/>
            <a:ext cx="2538692" cy="709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400" b="1">
                <a:solidFill>
                  <a:srgbClr val="7030A0"/>
                </a:solidFill>
                <a:latin typeface="Avenir Next"/>
              </a:rPr>
              <a:t>Ambition</a:t>
            </a:r>
            <a:br>
              <a:rPr lang="da-DK" sz="1400" b="1">
                <a:latin typeface="Avenir Next"/>
              </a:rPr>
            </a:br>
            <a:r>
              <a:rPr lang="da-DK" sz="1400">
                <a:solidFill>
                  <a:srgbClr val="000000"/>
                </a:solidFill>
                <a:latin typeface="Avenir Next"/>
              </a:rPr>
              <a:t>Hvordan ser den fremtid, vi ønsker os, ud? Hvad håber vi, at AI kan bidrage til?</a:t>
            </a:r>
            <a:endParaRPr lang="da-DK" sz="1400"/>
          </a:p>
        </p:txBody>
      </p:sp>
      <p:sp>
        <p:nvSpPr>
          <p:cNvPr id="32" name="Rektangulær billedforklaring 21">
            <a:extLst>
              <a:ext uri="{FF2B5EF4-FFF2-40B4-BE49-F238E27FC236}">
                <a16:creationId xmlns:a16="http://schemas.microsoft.com/office/drawing/2014/main" id="{A9D588DA-0884-E969-4D86-BF27AAF9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340" y="4865260"/>
            <a:ext cx="10984295" cy="1706673"/>
          </a:xfrm>
          <a:prstGeom prst="wedgeRectCallout">
            <a:avLst>
              <a:gd name="adj1" fmla="val -25425"/>
              <a:gd name="adj2" fmla="val 49823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da-DK" sz="1200">
              <a:solidFill>
                <a:schemeClr val="bg1"/>
              </a:solidFill>
            </a:endParaRPr>
          </a:p>
        </p:txBody>
      </p:sp>
      <p:sp>
        <p:nvSpPr>
          <p:cNvPr id="33" name="Pladsholder til indhold 1">
            <a:extLst>
              <a:ext uri="{FF2B5EF4-FFF2-40B4-BE49-F238E27FC236}">
                <a16:creationId xmlns:a16="http://schemas.microsoft.com/office/drawing/2014/main" id="{A5C589E2-B445-D6E5-E555-54F448763719}"/>
              </a:ext>
            </a:extLst>
          </p:cNvPr>
          <p:cNvSpPr txBox="1">
            <a:spLocks/>
          </p:cNvSpPr>
          <p:nvPr/>
        </p:nvSpPr>
        <p:spPr>
          <a:xfrm>
            <a:off x="1014500" y="4931599"/>
            <a:ext cx="9570625" cy="95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400" b="1">
                <a:solidFill>
                  <a:schemeClr val="accent4"/>
                </a:solidFill>
                <a:latin typeface="Avenir Next"/>
              </a:rPr>
              <a:t>Kultur og kompetencer</a:t>
            </a:r>
            <a:br>
              <a:rPr lang="da-DK" sz="1400" b="1"/>
            </a:br>
            <a:r>
              <a:rPr lang="da-DK" sz="1400">
                <a:latin typeface="Avenir Next"/>
              </a:rPr>
              <a:t>Hvad er styrkerne i vores nuværende kultur? Hvilke gode erfaringer med digitalisering og forandringer står vi på?</a:t>
            </a:r>
            <a:br>
              <a:rPr lang="da-DK" sz="1400"/>
            </a:br>
            <a:r>
              <a:rPr lang="da-DK" sz="1400">
                <a:latin typeface="Avenir Next"/>
              </a:rPr>
              <a:t>Hvordan får vi skabt opbakning til den ønskede brug af AI?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87C3203F-2CEA-9EAD-A895-DD0BA081C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1353" y="288150"/>
            <a:ext cx="1128904" cy="1128904"/>
            <a:chOff x="337783" y="462953"/>
            <a:chExt cx="1128904" cy="1128904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82396C0-6D44-5AEB-B93B-9A772F632E3F}"/>
                </a:ext>
              </a:extLst>
            </p:cNvPr>
            <p:cNvSpPr/>
            <p:nvPr/>
          </p:nvSpPr>
          <p:spPr>
            <a:xfrm>
              <a:off x="370023" y="982407"/>
              <a:ext cx="1050866" cy="344893"/>
            </a:xfrm>
            <a:custGeom>
              <a:avLst/>
              <a:gdLst/>
              <a:ahLst/>
              <a:cxnLst/>
              <a:rect l="l" t="t" r="r" b="b"/>
              <a:pathLst>
                <a:path w="1341367" h="1180753">
                  <a:moveTo>
                    <a:pt x="17830" y="0"/>
                  </a:moveTo>
                  <a:lnTo>
                    <a:pt x="1323537" y="0"/>
                  </a:lnTo>
                  <a:cubicBezTo>
                    <a:pt x="1333384" y="0"/>
                    <a:pt x="1341367" y="7983"/>
                    <a:pt x="1341367" y="17830"/>
                  </a:cubicBezTo>
                  <a:lnTo>
                    <a:pt x="1341367" y="1162923"/>
                  </a:lnTo>
                  <a:cubicBezTo>
                    <a:pt x="1341367" y="1167652"/>
                    <a:pt x="1339488" y="1172187"/>
                    <a:pt x="1336145" y="1175531"/>
                  </a:cubicBezTo>
                  <a:cubicBezTo>
                    <a:pt x="1332801" y="1178875"/>
                    <a:pt x="1328266" y="1180753"/>
                    <a:pt x="1323537" y="1180753"/>
                  </a:cubicBezTo>
                  <a:lnTo>
                    <a:pt x="17830" y="1180753"/>
                  </a:lnTo>
                  <a:cubicBezTo>
                    <a:pt x="7983" y="1180753"/>
                    <a:pt x="0" y="1172771"/>
                    <a:pt x="0" y="1162923"/>
                  </a:cubicBezTo>
                  <a:lnTo>
                    <a:pt x="0" y="17830"/>
                  </a:lnTo>
                  <a:cubicBezTo>
                    <a:pt x="0" y="7983"/>
                    <a:pt x="7983" y="0"/>
                    <a:pt x="17830" y="0"/>
                  </a:cubicBezTo>
                  <a:close/>
                </a:path>
              </a:pathLst>
            </a:custGeom>
            <a:noFill/>
            <a:ln w="38100" cap="sq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ctr" defTabSz="2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VÆRKTØJ</a:t>
              </a:r>
              <a:endPara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9" name="Grafik 18" descr="Lommekniv kontur">
              <a:extLst>
                <a:ext uri="{FF2B5EF4-FFF2-40B4-BE49-F238E27FC236}">
                  <a16:creationId xmlns:a16="http://schemas.microsoft.com/office/drawing/2014/main" id="{554BFA21-8B72-7DC1-C50E-C4FC9856D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7783" y="462953"/>
              <a:ext cx="1128904" cy="1128904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A003810A-78BF-EF85-70EC-F5DAA14B8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9940" y="1867755"/>
            <a:ext cx="516828" cy="51682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A37742C-5030-1E22-673F-6B64D3807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006" y="1867755"/>
            <a:ext cx="516828" cy="51682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BA98640C-B57A-375D-14DD-961BF5295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633" y="4931598"/>
            <a:ext cx="473465" cy="47346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C60A781D-20E9-592D-45B6-39962417E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77325" y="1815638"/>
            <a:ext cx="557284" cy="5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0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B4A3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DD5E0-CDF6-85D6-C726-F3F464DA6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E86B45E-B1A5-EED2-E587-A60DF3A2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52" y="450875"/>
            <a:ext cx="10571803" cy="7078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a-DK" sz="1600" b="0">
                <a:solidFill>
                  <a:srgbClr val="000000"/>
                </a:solidFill>
                <a:latin typeface="Avenir Next"/>
              </a:rPr>
              <a:t>Vejledning:</a:t>
            </a:r>
            <a:br>
              <a:rPr lang="da-DK" sz="2900" b="0">
                <a:latin typeface="Avenir Next"/>
              </a:rPr>
            </a:br>
            <a:r>
              <a:rPr lang="da-DK" sz="2900">
                <a:latin typeface="Avenir Next"/>
              </a:rPr>
              <a:t>Værktøj 2: Fire forandringsbalancer</a:t>
            </a:r>
            <a:endParaRPr lang="da-DK" sz="2900" b="1">
              <a:highlight>
                <a:srgbClr val="FFFF00"/>
              </a:highlight>
              <a:latin typeface="Avenir Next"/>
            </a:endParaRP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F6762CA5-21EA-1B58-4944-C84A5BD037C7}"/>
              </a:ext>
            </a:extLst>
          </p:cNvPr>
          <p:cNvSpPr txBox="1">
            <a:spLocks/>
          </p:cNvSpPr>
          <p:nvPr/>
        </p:nvSpPr>
        <p:spPr>
          <a:xfrm>
            <a:off x="983639" y="1386887"/>
            <a:ext cx="808740" cy="2379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2AB4A3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Formål</a:t>
            </a:r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srgbClr val="2AB4A3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52" name="Pladsholder til indhold 2">
            <a:extLst>
              <a:ext uri="{FF2B5EF4-FFF2-40B4-BE49-F238E27FC236}">
                <a16:creationId xmlns:a16="http://schemas.microsoft.com/office/drawing/2014/main" id="{623F9C8C-0DEA-0252-7142-8EC97B9C336A}"/>
              </a:ext>
            </a:extLst>
          </p:cNvPr>
          <p:cNvSpPr txBox="1">
            <a:spLocks/>
          </p:cNvSpPr>
          <p:nvPr/>
        </p:nvSpPr>
        <p:spPr>
          <a:xfrm>
            <a:off x="443475" y="1771841"/>
            <a:ext cx="3130541" cy="1864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cs typeface="Times New Roman"/>
              </a:rPr>
              <a:t>At afstemme, hvor I står i forhold til centrale spørgsmål om kommende AI-forandringer: investeringer, gevinster, tempo og tilgang.</a:t>
            </a: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cs typeface="Times New Roman"/>
              </a:rPr>
              <a:t>At styrke sammenhængen i jeres AI-indsats, så den er lettere at kommunikere tydeligt.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666F984C-5600-3AA7-4305-681FFDABE0CF}"/>
              </a:ext>
            </a:extLst>
          </p:cNvPr>
          <p:cNvSpPr txBox="1"/>
          <p:nvPr/>
        </p:nvSpPr>
        <p:spPr>
          <a:xfrm>
            <a:off x="987656" y="3865569"/>
            <a:ext cx="162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2AB4A3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Anvendelse</a:t>
            </a: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2AB4A3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E6849F6-66F7-1BDF-9D8B-647F0B933D27}"/>
              </a:ext>
            </a:extLst>
          </p:cNvPr>
          <p:cNvSpPr txBox="1"/>
          <p:nvPr/>
        </p:nvSpPr>
        <p:spPr>
          <a:xfrm>
            <a:off x="443475" y="4249329"/>
            <a:ext cx="2855838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da-DK" sz="1200" b="1"/>
              <a:t>Målgruppe </a:t>
            </a:r>
            <a:r>
              <a:rPr lang="da-DK" sz="1200" i="1"/>
              <a:t>- </a:t>
            </a:r>
            <a:r>
              <a:rPr lang="da-DK" sz="1200" b="1"/>
              <a:t>strategiske niveau:</a:t>
            </a: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Ledere, chefer og direktører.</a:t>
            </a:r>
            <a:b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</a:b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Anledning</a:t>
            </a: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: Strategiske drøftelser i hele ledelseskæden og/eller blandt kommunalpolitikere.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</a:b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Tid</a:t>
            </a: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: 60 min.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BC5AA9-61C8-740B-20A6-82F652515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5843" y="1358429"/>
            <a:ext cx="4639052" cy="5501528"/>
          </a:xfrm>
          <a:prstGeom prst="rect">
            <a:avLst/>
          </a:prstGeom>
          <a:solidFill>
            <a:srgbClr val="14B4A3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98DAC5BB-AC6C-6F94-2BCF-7458C4235FFB}"/>
              </a:ext>
            </a:extLst>
          </p:cNvPr>
          <p:cNvSpPr txBox="1">
            <a:spLocks/>
          </p:cNvSpPr>
          <p:nvPr/>
        </p:nvSpPr>
        <p:spPr>
          <a:xfrm>
            <a:off x="4460151" y="1552998"/>
            <a:ext cx="2546985" cy="4639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FDF4E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Værktøjet trin for trin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48ED2904-A2AD-C743-B315-0EC099D88281}"/>
              </a:ext>
            </a:extLst>
          </p:cNvPr>
          <p:cNvSpPr txBox="1">
            <a:spLocks/>
          </p:cNvSpPr>
          <p:nvPr/>
        </p:nvSpPr>
        <p:spPr>
          <a:xfrm>
            <a:off x="4203091" y="2167412"/>
            <a:ext cx="3776671" cy="398113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lt"/>
                <a:cs typeface="+mn-lt"/>
              </a:rPr>
              <a:t>Print værktøjet ud eller udfyld det digitalt </a:t>
            </a:r>
            <a:endParaRPr kumimoji="0" lang="da-DK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Introducér de fire forandringsbalancer.</a:t>
            </a:r>
            <a:endParaRPr kumimoji="0" lang="da-DK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Bed deltagerne placere markøren ud for hver balance – enten individuelt, i mindre grupper eller i en fælles dialog.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Skab et fælles overblik over placeringerne på alle fire spørgsmål. </a:t>
            </a:r>
            <a:b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</a:br>
            <a:b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</a:br>
            <a:r>
              <a:rPr kumimoji="0" lang="da-DK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Spørg ind, hvis der er store forskelle på, hvor markørerne er placeret, så I får forskellige argumenter frem. Prøv at formulere en balanceret tilgang eller "en tredje vej".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Invitér deltagerne til at se på tværs af de fire forandringsbalancer: Er der sammenhæng i den overordnede tilgang til AI-forandringerne.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Brug den udfyldte skabelon som afsæt for at kvalificere fortællingen om AI-arbejdet i jeres kommune.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6415D58F-44E9-FDAC-79F6-6899775E4E59}"/>
              </a:ext>
            </a:extLst>
          </p:cNvPr>
          <p:cNvSpPr txBox="1">
            <a:spLocks/>
          </p:cNvSpPr>
          <p:nvPr/>
        </p:nvSpPr>
        <p:spPr>
          <a:xfrm>
            <a:off x="8743901" y="1494677"/>
            <a:ext cx="3025793" cy="4581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2AB4A3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Faciliteringstips</a:t>
            </a:r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srgbClr val="2AB4A3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27" name="Pladsholder til indhold 2">
            <a:extLst>
              <a:ext uri="{FF2B5EF4-FFF2-40B4-BE49-F238E27FC236}">
                <a16:creationId xmlns:a16="http://schemas.microsoft.com/office/drawing/2014/main" id="{E1801F8D-E046-236B-528B-A191F056EA76}"/>
              </a:ext>
            </a:extLst>
          </p:cNvPr>
          <p:cNvSpPr txBox="1">
            <a:spLocks/>
          </p:cNvSpPr>
          <p:nvPr/>
        </p:nvSpPr>
        <p:spPr>
          <a:xfrm>
            <a:off x="8740542" y="2003113"/>
            <a:ext cx="2925830" cy="29020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Times New Roman" panose="02020603050405020304" pitchFamily="18" charset="0"/>
                <a:cs typeface="Times New Roman"/>
              </a:rPr>
              <a:t>Balancerne er opstillet som modsætninger mellem to poler. Men der kan være et potentiale i at prøve at forene dem i et 'både-og' eller en gylden middelvej.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Times New Roman" panose="02020603050405020304" pitchFamily="18" charset="0"/>
                <a:cs typeface="Times New Roman"/>
              </a:rPr>
              <a:t>Andre aktører kan inviteres ind til at kvalificere dialogen – eller interviewes på forhånd . De kan fx være borgere, medarbejdere, it-leverandører og understøttende stabsfunktioner</a:t>
            </a: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Times New Roman" panose="020206030504050203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Variation: </a:t>
            </a: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Værktøjet kan udfyldes af den enkelte deltager som en forberedelse til mødet. </a:t>
            </a: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C92CE5CC-ED62-0F1F-8ABE-DFE50133F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7547" y="1402727"/>
            <a:ext cx="398014" cy="285434"/>
            <a:chOff x="524234" y="1386887"/>
            <a:chExt cx="398014" cy="285434"/>
          </a:xfrm>
        </p:grpSpPr>
        <p:sp>
          <p:nvSpPr>
            <p:cNvPr id="16" name="Kombinationstegning 23">
              <a:extLst>
                <a:ext uri="{FF2B5EF4-FFF2-40B4-BE49-F238E27FC236}">
                  <a16:creationId xmlns:a16="http://schemas.microsoft.com/office/drawing/2014/main" id="{7EA1803C-59DA-C546-AD59-F958EA655FF0}"/>
                </a:ext>
              </a:extLst>
            </p:cNvPr>
            <p:cNvSpPr/>
            <p:nvPr/>
          </p:nvSpPr>
          <p:spPr>
            <a:xfrm>
              <a:off x="674595" y="1432909"/>
              <a:ext cx="95713" cy="95713"/>
            </a:xfrm>
            <a:custGeom>
              <a:avLst/>
              <a:gdLst>
                <a:gd name="connsiteX0" fmla="*/ 95713 w 95713"/>
                <a:gd name="connsiteY0" fmla="*/ 47857 h 95713"/>
                <a:gd name="connsiteX1" fmla="*/ 47857 w 95713"/>
                <a:gd name="connsiteY1" fmla="*/ 95713 h 95713"/>
                <a:gd name="connsiteX2" fmla="*/ 0 w 95713"/>
                <a:gd name="connsiteY2" fmla="*/ 47857 h 95713"/>
                <a:gd name="connsiteX3" fmla="*/ 47857 w 95713"/>
                <a:gd name="connsiteY3" fmla="*/ 0 h 95713"/>
                <a:gd name="connsiteX4" fmla="*/ 95713 w 95713"/>
                <a:gd name="connsiteY4" fmla="*/ 47857 h 9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13" h="95713">
                  <a:moveTo>
                    <a:pt x="95713" y="47857"/>
                  </a:moveTo>
                  <a:cubicBezTo>
                    <a:pt x="95713" y="74287"/>
                    <a:pt x="74287" y="95713"/>
                    <a:pt x="47857" y="95713"/>
                  </a:cubicBezTo>
                  <a:cubicBezTo>
                    <a:pt x="21426" y="95713"/>
                    <a:pt x="0" y="74287"/>
                    <a:pt x="0" y="47857"/>
                  </a:cubicBezTo>
                  <a:cubicBezTo>
                    <a:pt x="0" y="21426"/>
                    <a:pt x="21426" y="0"/>
                    <a:pt x="47857" y="0"/>
                  </a:cubicBezTo>
                  <a:cubicBezTo>
                    <a:pt x="74287" y="0"/>
                    <a:pt x="95713" y="21426"/>
                    <a:pt x="95713" y="47857"/>
                  </a:cubicBezTo>
                  <a:close/>
                </a:path>
              </a:pathLst>
            </a:custGeom>
            <a:solidFill>
              <a:srgbClr val="13B4A3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grpSp>
          <p:nvGrpSpPr>
            <p:cNvPr id="29" name="Gruppe 28">
              <a:extLst>
                <a:ext uri="{FF2B5EF4-FFF2-40B4-BE49-F238E27FC236}">
                  <a16:creationId xmlns:a16="http://schemas.microsoft.com/office/drawing/2014/main" id="{3442091F-59B4-A190-8719-0E609EF33136}"/>
                </a:ext>
              </a:extLst>
            </p:cNvPr>
            <p:cNvGrpSpPr/>
            <p:nvPr/>
          </p:nvGrpSpPr>
          <p:grpSpPr>
            <a:xfrm>
              <a:off x="524234" y="1386887"/>
              <a:ext cx="398014" cy="285434"/>
              <a:chOff x="675623" y="1555127"/>
              <a:chExt cx="398014" cy="285434"/>
            </a:xfrm>
          </p:grpSpPr>
          <p:sp>
            <p:nvSpPr>
              <p:cNvPr id="5" name="Kombinationstegning 18">
                <a:extLst>
                  <a:ext uri="{FF2B5EF4-FFF2-40B4-BE49-F238E27FC236}">
                    <a16:creationId xmlns:a16="http://schemas.microsoft.com/office/drawing/2014/main" id="{668C58CA-FE0A-819F-791E-AE7467BBA31C}"/>
                  </a:ext>
                </a:extLst>
              </p:cNvPr>
              <p:cNvSpPr/>
              <p:nvPr/>
            </p:nvSpPr>
            <p:spPr>
              <a:xfrm>
                <a:off x="789342" y="1760771"/>
                <a:ext cx="170577" cy="60176"/>
              </a:xfrm>
              <a:custGeom>
                <a:avLst/>
                <a:gdLst>
                  <a:gd name="connsiteX0" fmla="*/ 162523 w 170577"/>
                  <a:gd name="connsiteY0" fmla="*/ 36959 h 60176"/>
                  <a:gd name="connsiteX1" fmla="*/ 151151 w 170577"/>
                  <a:gd name="connsiteY1" fmla="*/ 9950 h 60176"/>
                  <a:gd name="connsiteX2" fmla="*/ 148308 w 170577"/>
                  <a:gd name="connsiteY2" fmla="*/ 7107 h 60176"/>
                  <a:gd name="connsiteX3" fmla="*/ 9950 w 170577"/>
                  <a:gd name="connsiteY3" fmla="*/ 0 h 60176"/>
                  <a:gd name="connsiteX4" fmla="*/ 8529 w 170577"/>
                  <a:gd name="connsiteY4" fmla="*/ 948 h 60176"/>
                  <a:gd name="connsiteX5" fmla="*/ 0 w 170577"/>
                  <a:gd name="connsiteY5" fmla="*/ 17532 h 60176"/>
                  <a:gd name="connsiteX6" fmla="*/ 0 w 170577"/>
                  <a:gd name="connsiteY6" fmla="*/ 60176 h 60176"/>
                  <a:gd name="connsiteX7" fmla="*/ 170578 w 170577"/>
                  <a:gd name="connsiteY7" fmla="*/ 60176 h 60176"/>
                  <a:gd name="connsiteX8" fmla="*/ 170578 w 170577"/>
                  <a:gd name="connsiteY8" fmla="*/ 45014 h 60176"/>
                  <a:gd name="connsiteX9" fmla="*/ 162523 w 170577"/>
                  <a:gd name="connsiteY9" fmla="*/ 36959 h 6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577" h="60176">
                    <a:moveTo>
                      <a:pt x="162523" y="36959"/>
                    </a:moveTo>
                    <a:cubicBezTo>
                      <a:pt x="155415" y="29851"/>
                      <a:pt x="151151" y="19901"/>
                      <a:pt x="151151" y="9950"/>
                    </a:cubicBezTo>
                    <a:lnTo>
                      <a:pt x="148308" y="7107"/>
                    </a:lnTo>
                    <a:cubicBezTo>
                      <a:pt x="105190" y="33642"/>
                      <a:pt x="50226" y="30799"/>
                      <a:pt x="9950" y="0"/>
                    </a:cubicBezTo>
                    <a:lnTo>
                      <a:pt x="8529" y="948"/>
                    </a:lnTo>
                    <a:cubicBezTo>
                      <a:pt x="3317" y="4738"/>
                      <a:pt x="0" y="10898"/>
                      <a:pt x="0" y="17532"/>
                    </a:cubicBezTo>
                    <a:lnTo>
                      <a:pt x="0" y="60176"/>
                    </a:lnTo>
                    <a:lnTo>
                      <a:pt x="170578" y="60176"/>
                    </a:lnTo>
                    <a:lnTo>
                      <a:pt x="170578" y="45014"/>
                    </a:lnTo>
                    <a:lnTo>
                      <a:pt x="162523" y="36959"/>
                    </a:lnTo>
                    <a:close/>
                  </a:path>
                </a:pathLst>
              </a:custGeom>
              <a:solidFill>
                <a:srgbClr val="13B4A3"/>
              </a:solidFill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7" name="Kombinationstegning 19">
                <a:extLst>
                  <a:ext uri="{FF2B5EF4-FFF2-40B4-BE49-F238E27FC236}">
                    <a16:creationId xmlns:a16="http://schemas.microsoft.com/office/drawing/2014/main" id="{6DA67ADD-6155-C3B7-FBE0-F9401CDA4A3F}"/>
                  </a:ext>
                </a:extLst>
              </p:cNvPr>
              <p:cNvSpPr/>
              <p:nvPr/>
            </p:nvSpPr>
            <p:spPr>
              <a:xfrm>
                <a:off x="963236" y="1572570"/>
                <a:ext cx="67849" cy="84907"/>
              </a:xfrm>
              <a:custGeom>
                <a:avLst/>
                <a:gdLst>
                  <a:gd name="connsiteX0" fmla="*/ 32220 w 67849"/>
                  <a:gd name="connsiteY0" fmla="*/ 84907 h 84907"/>
                  <a:gd name="connsiteX1" fmla="*/ 67283 w 67849"/>
                  <a:gd name="connsiteY1" fmla="*/ 35629 h 84907"/>
                  <a:gd name="connsiteX2" fmla="*/ 18005 w 67849"/>
                  <a:gd name="connsiteY2" fmla="*/ 566 h 84907"/>
                  <a:gd name="connsiteX3" fmla="*/ 0 w 67849"/>
                  <a:gd name="connsiteY3" fmla="*/ 8147 h 84907"/>
                  <a:gd name="connsiteX4" fmla="*/ 32220 w 67849"/>
                  <a:gd name="connsiteY4" fmla="*/ 84907 h 84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49" h="84907">
                    <a:moveTo>
                      <a:pt x="32220" y="84907"/>
                    </a:moveTo>
                    <a:cubicBezTo>
                      <a:pt x="55438" y="81117"/>
                      <a:pt x="71074" y="58847"/>
                      <a:pt x="67283" y="35629"/>
                    </a:cubicBezTo>
                    <a:cubicBezTo>
                      <a:pt x="63493" y="12412"/>
                      <a:pt x="41223" y="-3224"/>
                      <a:pt x="18005" y="566"/>
                    </a:cubicBezTo>
                    <a:cubicBezTo>
                      <a:pt x="11372" y="1514"/>
                      <a:pt x="5212" y="4357"/>
                      <a:pt x="0" y="8147"/>
                    </a:cubicBezTo>
                    <a:cubicBezTo>
                      <a:pt x="19427" y="28996"/>
                      <a:pt x="30799" y="56004"/>
                      <a:pt x="32220" y="84907"/>
                    </a:cubicBezTo>
                    <a:close/>
                  </a:path>
                </a:pathLst>
              </a:custGeom>
              <a:solidFill>
                <a:srgbClr val="13B4A3"/>
              </a:solidFill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4" name="Kombinationstegning 20">
                <a:extLst>
                  <a:ext uri="{FF2B5EF4-FFF2-40B4-BE49-F238E27FC236}">
                    <a16:creationId xmlns:a16="http://schemas.microsoft.com/office/drawing/2014/main" id="{12E15F23-C358-58BA-3E8A-8D09515E05B2}"/>
                  </a:ext>
                </a:extLst>
              </p:cNvPr>
              <p:cNvSpPr/>
              <p:nvPr/>
            </p:nvSpPr>
            <p:spPr>
              <a:xfrm>
                <a:off x="977451" y="1669797"/>
                <a:ext cx="96186" cy="84815"/>
              </a:xfrm>
              <a:custGeom>
                <a:avLst/>
                <a:gdLst>
                  <a:gd name="connsiteX0" fmla="*/ 87658 w 96186"/>
                  <a:gd name="connsiteY0" fmla="*/ 25113 h 84815"/>
                  <a:gd name="connsiteX1" fmla="*/ 45961 w 96186"/>
                  <a:gd name="connsiteY1" fmla="*/ 5212 h 84815"/>
                  <a:gd name="connsiteX2" fmla="*/ 18005 w 96186"/>
                  <a:gd name="connsiteY2" fmla="*/ 0 h 84815"/>
                  <a:gd name="connsiteX3" fmla="*/ 0 w 96186"/>
                  <a:gd name="connsiteY3" fmla="*/ 57807 h 84815"/>
                  <a:gd name="connsiteX4" fmla="*/ 2843 w 96186"/>
                  <a:gd name="connsiteY4" fmla="*/ 60650 h 84815"/>
                  <a:gd name="connsiteX5" fmla="*/ 29851 w 96186"/>
                  <a:gd name="connsiteY5" fmla="*/ 72022 h 84815"/>
                  <a:gd name="connsiteX6" fmla="*/ 42644 w 96186"/>
                  <a:gd name="connsiteY6" fmla="*/ 84815 h 84815"/>
                  <a:gd name="connsiteX7" fmla="*/ 96187 w 96186"/>
                  <a:gd name="connsiteY7" fmla="*/ 84815 h 84815"/>
                  <a:gd name="connsiteX8" fmla="*/ 96187 w 96186"/>
                  <a:gd name="connsiteY8" fmla="*/ 42171 h 84815"/>
                  <a:gd name="connsiteX9" fmla="*/ 87658 w 96186"/>
                  <a:gd name="connsiteY9" fmla="*/ 25113 h 8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186" h="84815">
                    <a:moveTo>
                      <a:pt x="87658" y="25113"/>
                    </a:moveTo>
                    <a:cubicBezTo>
                      <a:pt x="75339" y="15636"/>
                      <a:pt x="61124" y="8529"/>
                      <a:pt x="45961" y="5212"/>
                    </a:cubicBezTo>
                    <a:cubicBezTo>
                      <a:pt x="36959" y="2369"/>
                      <a:pt x="27482" y="948"/>
                      <a:pt x="18005" y="0"/>
                    </a:cubicBezTo>
                    <a:cubicBezTo>
                      <a:pt x="17058" y="20375"/>
                      <a:pt x="10898" y="40275"/>
                      <a:pt x="0" y="57807"/>
                    </a:cubicBezTo>
                    <a:lnTo>
                      <a:pt x="2843" y="60650"/>
                    </a:lnTo>
                    <a:cubicBezTo>
                      <a:pt x="12793" y="60650"/>
                      <a:pt x="22744" y="64914"/>
                      <a:pt x="29851" y="72022"/>
                    </a:cubicBezTo>
                    <a:lnTo>
                      <a:pt x="42644" y="84815"/>
                    </a:lnTo>
                    <a:lnTo>
                      <a:pt x="96187" y="84815"/>
                    </a:lnTo>
                    <a:lnTo>
                      <a:pt x="96187" y="42171"/>
                    </a:lnTo>
                    <a:cubicBezTo>
                      <a:pt x="96187" y="35537"/>
                      <a:pt x="93344" y="28903"/>
                      <a:pt x="87658" y="25113"/>
                    </a:cubicBezTo>
                    <a:close/>
                  </a:path>
                </a:pathLst>
              </a:custGeom>
              <a:solidFill>
                <a:srgbClr val="13B4A3"/>
              </a:solidFill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5" name="Kombinationstegning 21">
                <a:extLst>
                  <a:ext uri="{FF2B5EF4-FFF2-40B4-BE49-F238E27FC236}">
                    <a16:creationId xmlns:a16="http://schemas.microsoft.com/office/drawing/2014/main" id="{03CDEB6A-8E59-C9BF-EEC6-63122BD894E5}"/>
                  </a:ext>
                </a:extLst>
              </p:cNvPr>
              <p:cNvSpPr/>
              <p:nvPr/>
            </p:nvSpPr>
            <p:spPr>
              <a:xfrm>
                <a:off x="765176" y="1555127"/>
                <a:ext cx="285431" cy="285434"/>
              </a:xfrm>
              <a:custGeom>
                <a:avLst/>
                <a:gdLst>
                  <a:gd name="connsiteX0" fmla="*/ 277189 w 285431"/>
                  <a:gd name="connsiteY0" fmla="*/ 241655 h 285434"/>
                  <a:gd name="connsiteX1" fmla="*/ 232649 w 285431"/>
                  <a:gd name="connsiteY1" fmla="*/ 196642 h 285434"/>
                  <a:gd name="connsiteX2" fmla="*/ 209905 w 285431"/>
                  <a:gd name="connsiteY2" fmla="*/ 190008 h 285434"/>
                  <a:gd name="connsiteX3" fmla="*/ 193795 w 285431"/>
                  <a:gd name="connsiteY3" fmla="*/ 174372 h 285434"/>
                  <a:gd name="connsiteX4" fmla="*/ 216065 w 285431"/>
                  <a:gd name="connsiteY4" fmla="*/ 108984 h 285434"/>
                  <a:gd name="connsiteX5" fmla="*/ 108033 w 285431"/>
                  <a:gd name="connsiteY5" fmla="*/ 3 h 285434"/>
                  <a:gd name="connsiteX6" fmla="*/ 0 w 285431"/>
                  <a:gd name="connsiteY6" fmla="*/ 107562 h 285434"/>
                  <a:gd name="connsiteX7" fmla="*/ 108033 w 285431"/>
                  <a:gd name="connsiteY7" fmla="*/ 216542 h 285434"/>
                  <a:gd name="connsiteX8" fmla="*/ 174368 w 285431"/>
                  <a:gd name="connsiteY8" fmla="*/ 194273 h 285434"/>
                  <a:gd name="connsiteX9" fmla="*/ 190478 w 285431"/>
                  <a:gd name="connsiteY9" fmla="*/ 209909 h 285434"/>
                  <a:gd name="connsiteX10" fmla="*/ 197112 w 285431"/>
                  <a:gd name="connsiteY10" fmla="*/ 232653 h 285434"/>
                  <a:gd name="connsiteX11" fmla="*/ 242126 w 285431"/>
                  <a:gd name="connsiteY11" fmla="*/ 277666 h 285434"/>
                  <a:gd name="connsiteX12" fmla="*/ 277663 w 285431"/>
                  <a:gd name="connsiteY12" fmla="*/ 278614 h 285434"/>
                  <a:gd name="connsiteX13" fmla="*/ 278610 w 285431"/>
                  <a:gd name="connsiteY13" fmla="*/ 243077 h 285434"/>
                  <a:gd name="connsiteX14" fmla="*/ 277189 w 285431"/>
                  <a:gd name="connsiteY14" fmla="*/ 241655 h 285434"/>
                  <a:gd name="connsiteX15" fmla="*/ 277189 w 285431"/>
                  <a:gd name="connsiteY15" fmla="*/ 241655 h 285434"/>
                  <a:gd name="connsiteX16" fmla="*/ 108506 w 285431"/>
                  <a:gd name="connsiteY16" fmla="*/ 22273 h 285434"/>
                  <a:gd name="connsiteX17" fmla="*/ 194743 w 285431"/>
                  <a:gd name="connsiteY17" fmla="*/ 108510 h 285434"/>
                  <a:gd name="connsiteX18" fmla="*/ 174368 w 285431"/>
                  <a:gd name="connsiteY18" fmla="*/ 163948 h 285434"/>
                  <a:gd name="connsiteX19" fmla="*/ 146886 w 285431"/>
                  <a:gd name="connsiteY19" fmla="*/ 153997 h 285434"/>
                  <a:gd name="connsiteX20" fmla="*/ 107559 w 285431"/>
                  <a:gd name="connsiteY20" fmla="*/ 147838 h 285434"/>
                  <a:gd name="connsiteX21" fmla="*/ 68231 w 285431"/>
                  <a:gd name="connsiteY21" fmla="*/ 153997 h 285434"/>
                  <a:gd name="connsiteX22" fmla="*/ 42644 w 285431"/>
                  <a:gd name="connsiteY22" fmla="*/ 164421 h 285434"/>
                  <a:gd name="connsiteX23" fmla="*/ 52121 w 285431"/>
                  <a:gd name="connsiteY23" fmla="*/ 43122 h 285434"/>
                  <a:gd name="connsiteX24" fmla="*/ 108506 w 285431"/>
                  <a:gd name="connsiteY24" fmla="*/ 22273 h 28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431" h="285434">
                    <a:moveTo>
                      <a:pt x="277189" y="241655"/>
                    </a:moveTo>
                    <a:lnTo>
                      <a:pt x="232649" y="196642"/>
                    </a:lnTo>
                    <a:cubicBezTo>
                      <a:pt x="226489" y="190956"/>
                      <a:pt x="218434" y="188113"/>
                      <a:pt x="209905" y="190008"/>
                    </a:cubicBezTo>
                    <a:lnTo>
                      <a:pt x="193795" y="174372"/>
                    </a:lnTo>
                    <a:cubicBezTo>
                      <a:pt x="208484" y="155419"/>
                      <a:pt x="216065" y="132675"/>
                      <a:pt x="216065" y="108984"/>
                    </a:cubicBezTo>
                    <a:cubicBezTo>
                      <a:pt x="216539" y="49281"/>
                      <a:pt x="168209" y="477"/>
                      <a:pt x="108033" y="3"/>
                    </a:cubicBezTo>
                    <a:cubicBezTo>
                      <a:pt x="47857" y="-470"/>
                      <a:pt x="0" y="47860"/>
                      <a:pt x="0" y="107562"/>
                    </a:cubicBezTo>
                    <a:cubicBezTo>
                      <a:pt x="0" y="167264"/>
                      <a:pt x="47857" y="216069"/>
                      <a:pt x="108033" y="216542"/>
                    </a:cubicBezTo>
                    <a:cubicBezTo>
                      <a:pt x="131724" y="216542"/>
                      <a:pt x="154941" y="208961"/>
                      <a:pt x="174368" y="194273"/>
                    </a:cubicBezTo>
                    <a:lnTo>
                      <a:pt x="190478" y="209909"/>
                    </a:lnTo>
                    <a:cubicBezTo>
                      <a:pt x="189057" y="217964"/>
                      <a:pt x="191426" y="226493"/>
                      <a:pt x="197112" y="232653"/>
                    </a:cubicBezTo>
                    <a:lnTo>
                      <a:pt x="242126" y="277666"/>
                    </a:lnTo>
                    <a:cubicBezTo>
                      <a:pt x="251602" y="287617"/>
                      <a:pt x="267712" y="288090"/>
                      <a:pt x="277663" y="278614"/>
                    </a:cubicBezTo>
                    <a:cubicBezTo>
                      <a:pt x="287613" y="269137"/>
                      <a:pt x="288087" y="253027"/>
                      <a:pt x="278610" y="243077"/>
                    </a:cubicBezTo>
                    <a:cubicBezTo>
                      <a:pt x="278137" y="242603"/>
                      <a:pt x="277663" y="242129"/>
                      <a:pt x="277189" y="241655"/>
                    </a:cubicBezTo>
                    <a:lnTo>
                      <a:pt x="277189" y="241655"/>
                    </a:lnTo>
                    <a:close/>
                    <a:moveTo>
                      <a:pt x="108506" y="22273"/>
                    </a:moveTo>
                    <a:cubicBezTo>
                      <a:pt x="156363" y="22273"/>
                      <a:pt x="194743" y="60653"/>
                      <a:pt x="194743" y="108510"/>
                    </a:cubicBezTo>
                    <a:cubicBezTo>
                      <a:pt x="194743" y="128884"/>
                      <a:pt x="187636" y="148785"/>
                      <a:pt x="174368" y="163948"/>
                    </a:cubicBezTo>
                    <a:cubicBezTo>
                      <a:pt x="165366" y="159683"/>
                      <a:pt x="156363" y="156366"/>
                      <a:pt x="146886" y="153997"/>
                    </a:cubicBezTo>
                    <a:cubicBezTo>
                      <a:pt x="134093" y="150207"/>
                      <a:pt x="120826" y="147838"/>
                      <a:pt x="107559" y="147838"/>
                    </a:cubicBezTo>
                    <a:cubicBezTo>
                      <a:pt x="94292" y="147838"/>
                      <a:pt x="81024" y="150207"/>
                      <a:pt x="68231" y="153997"/>
                    </a:cubicBezTo>
                    <a:cubicBezTo>
                      <a:pt x="59228" y="156366"/>
                      <a:pt x="50699" y="159683"/>
                      <a:pt x="42644" y="164421"/>
                    </a:cubicBezTo>
                    <a:cubicBezTo>
                      <a:pt x="11846" y="128411"/>
                      <a:pt x="16110" y="73920"/>
                      <a:pt x="52121" y="43122"/>
                    </a:cubicBezTo>
                    <a:cubicBezTo>
                      <a:pt x="67757" y="29381"/>
                      <a:pt x="87658" y="22273"/>
                      <a:pt x="108506" y="22273"/>
                    </a:cubicBezTo>
                    <a:close/>
                  </a:path>
                </a:pathLst>
              </a:custGeom>
              <a:solidFill>
                <a:srgbClr val="13B4A3"/>
              </a:solidFill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" name="Kombinationstegning 24">
                <a:extLst>
                  <a:ext uri="{FF2B5EF4-FFF2-40B4-BE49-F238E27FC236}">
                    <a16:creationId xmlns:a16="http://schemas.microsoft.com/office/drawing/2014/main" id="{1FBE8F55-80BC-52C5-525D-1427C289F8EA}"/>
                  </a:ext>
                </a:extLst>
              </p:cNvPr>
              <p:cNvSpPr/>
              <p:nvPr/>
            </p:nvSpPr>
            <p:spPr>
              <a:xfrm>
                <a:off x="675623" y="1669797"/>
                <a:ext cx="109454" cy="84815"/>
              </a:xfrm>
              <a:custGeom>
                <a:avLst/>
                <a:gdLst>
                  <a:gd name="connsiteX0" fmla="*/ 75812 w 109454"/>
                  <a:gd name="connsiteY0" fmla="*/ 0 h 84815"/>
                  <a:gd name="connsiteX1" fmla="*/ 50226 w 109454"/>
                  <a:gd name="connsiteY1" fmla="*/ 5212 h 84815"/>
                  <a:gd name="connsiteX2" fmla="*/ 8529 w 109454"/>
                  <a:gd name="connsiteY2" fmla="*/ 25113 h 84815"/>
                  <a:gd name="connsiteX3" fmla="*/ 0 w 109454"/>
                  <a:gd name="connsiteY3" fmla="*/ 42171 h 84815"/>
                  <a:gd name="connsiteX4" fmla="*/ 0 w 109454"/>
                  <a:gd name="connsiteY4" fmla="*/ 84815 h 84815"/>
                  <a:gd name="connsiteX5" fmla="*/ 102347 w 109454"/>
                  <a:gd name="connsiteY5" fmla="*/ 84815 h 84815"/>
                  <a:gd name="connsiteX6" fmla="*/ 109454 w 109454"/>
                  <a:gd name="connsiteY6" fmla="*/ 77708 h 84815"/>
                  <a:gd name="connsiteX7" fmla="*/ 75812 w 109454"/>
                  <a:gd name="connsiteY7" fmla="*/ 0 h 8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454" h="84815">
                    <a:moveTo>
                      <a:pt x="75812" y="0"/>
                    </a:moveTo>
                    <a:cubicBezTo>
                      <a:pt x="67283" y="948"/>
                      <a:pt x="58755" y="2369"/>
                      <a:pt x="50226" y="5212"/>
                    </a:cubicBezTo>
                    <a:cubicBezTo>
                      <a:pt x="35537" y="9477"/>
                      <a:pt x="21322" y="16584"/>
                      <a:pt x="8529" y="25113"/>
                    </a:cubicBezTo>
                    <a:cubicBezTo>
                      <a:pt x="2843" y="28903"/>
                      <a:pt x="0" y="35537"/>
                      <a:pt x="0" y="42171"/>
                    </a:cubicBezTo>
                    <a:lnTo>
                      <a:pt x="0" y="84815"/>
                    </a:lnTo>
                    <a:lnTo>
                      <a:pt x="102347" y="84815"/>
                    </a:lnTo>
                    <a:cubicBezTo>
                      <a:pt x="104242" y="81972"/>
                      <a:pt x="106611" y="79603"/>
                      <a:pt x="109454" y="77708"/>
                    </a:cubicBezTo>
                    <a:cubicBezTo>
                      <a:pt x="89079" y="56385"/>
                      <a:pt x="77234" y="28903"/>
                      <a:pt x="75812" y="0"/>
                    </a:cubicBezTo>
                    <a:close/>
                  </a:path>
                </a:pathLst>
              </a:custGeom>
              <a:solidFill>
                <a:srgbClr val="13B4A3"/>
              </a:solidFill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3" name="Kombinationstegning 25">
                <a:extLst>
                  <a:ext uri="{FF2B5EF4-FFF2-40B4-BE49-F238E27FC236}">
                    <a16:creationId xmlns:a16="http://schemas.microsoft.com/office/drawing/2014/main" id="{1C2F3669-7FC5-8255-96EA-9058276168DB}"/>
                  </a:ext>
                </a:extLst>
              </p:cNvPr>
              <p:cNvSpPr/>
              <p:nvPr/>
            </p:nvSpPr>
            <p:spPr>
              <a:xfrm>
                <a:off x="718045" y="1572440"/>
                <a:ext cx="66558" cy="84563"/>
              </a:xfrm>
              <a:custGeom>
                <a:avLst/>
                <a:gdLst>
                  <a:gd name="connsiteX0" fmla="*/ 33390 w 66558"/>
                  <a:gd name="connsiteY0" fmla="*/ 84563 h 84563"/>
                  <a:gd name="connsiteX1" fmla="*/ 66558 w 66558"/>
                  <a:gd name="connsiteY1" fmla="*/ 7330 h 84563"/>
                  <a:gd name="connsiteX2" fmla="*/ 7330 w 66558"/>
                  <a:gd name="connsiteY2" fmla="*/ 19175 h 84563"/>
                  <a:gd name="connsiteX3" fmla="*/ 19175 w 66558"/>
                  <a:gd name="connsiteY3" fmla="*/ 78404 h 84563"/>
                  <a:gd name="connsiteX4" fmla="*/ 33390 w 66558"/>
                  <a:gd name="connsiteY4" fmla="*/ 84563 h 8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58" h="84563">
                    <a:moveTo>
                      <a:pt x="33390" y="84563"/>
                    </a:moveTo>
                    <a:cubicBezTo>
                      <a:pt x="34812" y="55660"/>
                      <a:pt x="46657" y="28652"/>
                      <a:pt x="66558" y="7330"/>
                    </a:cubicBezTo>
                    <a:cubicBezTo>
                      <a:pt x="47131" y="-5937"/>
                      <a:pt x="20597" y="-725"/>
                      <a:pt x="7330" y="19175"/>
                    </a:cubicBezTo>
                    <a:cubicBezTo>
                      <a:pt x="-5937" y="39076"/>
                      <a:pt x="-725" y="65137"/>
                      <a:pt x="19175" y="78404"/>
                    </a:cubicBezTo>
                    <a:cubicBezTo>
                      <a:pt x="23440" y="81247"/>
                      <a:pt x="28178" y="83142"/>
                      <a:pt x="33390" y="84563"/>
                    </a:cubicBezTo>
                    <a:close/>
                  </a:path>
                </a:pathLst>
              </a:custGeom>
              <a:solidFill>
                <a:srgbClr val="13B4A3"/>
              </a:solidFill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</p:grp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E8D68FC-49BA-F4A7-180D-FFD54F0B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773710" y="6565900"/>
            <a:ext cx="466510" cy="393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D41E4B6-8C0E-AA4D-BADC-88D0D282BB4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grpSp>
        <p:nvGrpSpPr>
          <p:cNvPr id="28" name="Grafik 26">
            <a:extLst>
              <a:ext uri="{FF2B5EF4-FFF2-40B4-BE49-F238E27FC236}">
                <a16:creationId xmlns:a16="http://schemas.microsoft.com/office/drawing/2014/main" id="{CD4C70E9-EEDC-081B-9DCE-D4BEE1EB1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5003" y="1528622"/>
            <a:ext cx="311186" cy="376575"/>
            <a:chOff x="5512578" y="1668450"/>
            <a:chExt cx="311186" cy="376575"/>
          </a:xfrm>
          <a:solidFill>
            <a:srgbClr val="FDF4EE"/>
          </a:solidFill>
        </p:grpSpPr>
        <p:sp>
          <p:nvSpPr>
            <p:cNvPr id="30" name="Kombinationstegning 29">
              <a:extLst>
                <a:ext uri="{FF2B5EF4-FFF2-40B4-BE49-F238E27FC236}">
                  <a16:creationId xmlns:a16="http://schemas.microsoft.com/office/drawing/2014/main" id="{4C105F06-F5D2-9973-B2E8-0924F79F906A}"/>
                </a:ext>
              </a:extLst>
            </p:cNvPr>
            <p:cNvSpPr/>
            <p:nvPr/>
          </p:nvSpPr>
          <p:spPr>
            <a:xfrm>
              <a:off x="5620443" y="1668450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82321 w 203321"/>
                <a:gd name="connsiteY5" fmla="*/ 79229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000 w 203321"/>
                <a:gd name="connsiteY16" fmla="*/ 38183 h 202844"/>
                <a:gd name="connsiteX17" fmla="*/ 28637 w 203321"/>
                <a:gd name="connsiteY17" fmla="*/ 60615 h 202844"/>
                <a:gd name="connsiteX18" fmla="*/ 21000 w 203321"/>
                <a:gd name="connsiteY18" fmla="*/ 79229 h 202844"/>
                <a:gd name="connsiteX19" fmla="*/ 0 w 203321"/>
                <a:gd name="connsiteY19" fmla="*/ 89729 h 202844"/>
                <a:gd name="connsiteX20" fmla="*/ 0 w 203321"/>
                <a:gd name="connsiteY20" fmla="*/ 113593 h 202844"/>
                <a:gd name="connsiteX21" fmla="*/ 21000 w 203321"/>
                <a:gd name="connsiteY21" fmla="*/ 124093 h 202844"/>
                <a:gd name="connsiteX22" fmla="*/ 28637 w 203321"/>
                <a:gd name="connsiteY22" fmla="*/ 142707 h 202844"/>
                <a:gd name="connsiteX23" fmla="*/ 21000 w 203321"/>
                <a:gd name="connsiteY23" fmla="*/ 165139 h 202844"/>
                <a:gd name="connsiteX24" fmla="*/ 37705 w 203321"/>
                <a:gd name="connsiteY24" fmla="*/ 181844 h 202844"/>
                <a:gd name="connsiteX25" fmla="*/ 60137 w 203321"/>
                <a:gd name="connsiteY25" fmla="*/ 174208 h 202844"/>
                <a:gd name="connsiteX26" fmla="*/ 78751 w 203321"/>
                <a:gd name="connsiteY26" fmla="*/ 181844 h 202844"/>
                <a:gd name="connsiteX27" fmla="*/ 89252 w 203321"/>
                <a:gd name="connsiteY27" fmla="*/ 202845 h 202844"/>
                <a:gd name="connsiteX28" fmla="*/ 113116 w 203321"/>
                <a:gd name="connsiteY28" fmla="*/ 202845 h 202844"/>
                <a:gd name="connsiteX29" fmla="*/ 123616 w 203321"/>
                <a:gd name="connsiteY29" fmla="*/ 181844 h 202844"/>
                <a:gd name="connsiteX30" fmla="*/ 142230 w 203321"/>
                <a:gd name="connsiteY30" fmla="*/ 174208 h 202844"/>
                <a:gd name="connsiteX31" fmla="*/ 164662 w 203321"/>
                <a:gd name="connsiteY31" fmla="*/ 181844 h 202844"/>
                <a:gd name="connsiteX32" fmla="*/ 181844 w 203321"/>
                <a:gd name="connsiteY32" fmla="*/ 165139 h 202844"/>
                <a:gd name="connsiteX33" fmla="*/ 174208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2092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229" y="137457"/>
                    <a:pt x="101661" y="137457"/>
                  </a:cubicBezTo>
                  <a:close/>
                  <a:moveTo>
                    <a:pt x="182321" y="79229"/>
                  </a:moveTo>
                  <a:cubicBezTo>
                    <a:pt x="180412" y="72547"/>
                    <a:pt x="178026" y="66342"/>
                    <a:pt x="174685" y="60615"/>
                  </a:cubicBez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775" y="22910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10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000" y="38183"/>
                  </a:lnTo>
                  <a:lnTo>
                    <a:pt x="28637" y="60615"/>
                  </a:lnTo>
                  <a:cubicBezTo>
                    <a:pt x="25296" y="66342"/>
                    <a:pt x="22909" y="72547"/>
                    <a:pt x="21000" y="79229"/>
                  </a:cubicBezTo>
                  <a:lnTo>
                    <a:pt x="0" y="89729"/>
                  </a:lnTo>
                  <a:lnTo>
                    <a:pt x="0" y="113593"/>
                  </a:lnTo>
                  <a:lnTo>
                    <a:pt x="21000" y="124093"/>
                  </a:lnTo>
                  <a:cubicBezTo>
                    <a:pt x="22909" y="130775"/>
                    <a:pt x="25296" y="136980"/>
                    <a:pt x="28637" y="142707"/>
                  </a:cubicBezTo>
                  <a:lnTo>
                    <a:pt x="21000" y="165139"/>
                  </a:lnTo>
                  <a:lnTo>
                    <a:pt x="37705" y="181844"/>
                  </a:lnTo>
                  <a:lnTo>
                    <a:pt x="60137" y="174208"/>
                  </a:lnTo>
                  <a:cubicBezTo>
                    <a:pt x="65865" y="177549"/>
                    <a:pt x="72069" y="179935"/>
                    <a:pt x="78751" y="181844"/>
                  </a:cubicBezTo>
                  <a:lnTo>
                    <a:pt x="89252" y="202845"/>
                  </a:lnTo>
                  <a:lnTo>
                    <a:pt x="113116" y="202845"/>
                  </a:lnTo>
                  <a:lnTo>
                    <a:pt x="123616" y="181844"/>
                  </a:lnTo>
                  <a:cubicBezTo>
                    <a:pt x="130298" y="179935"/>
                    <a:pt x="136502" y="177549"/>
                    <a:pt x="142230" y="174208"/>
                  </a:cubicBezTo>
                  <a:lnTo>
                    <a:pt x="164662" y="181844"/>
                  </a:lnTo>
                  <a:lnTo>
                    <a:pt x="181844" y="165139"/>
                  </a:lnTo>
                  <a:lnTo>
                    <a:pt x="174208" y="142707"/>
                  </a:lnTo>
                  <a:cubicBezTo>
                    <a:pt x="177549" y="136980"/>
                    <a:pt x="180412" y="130298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CF4ED"/>
                </a:solidFill>
                <a:effectLst/>
                <a:uLnTx/>
                <a:uFillTx/>
                <a:latin typeface="Avenir Next"/>
                <a:ea typeface="+mn-ea"/>
                <a:cs typeface="+mn-cs"/>
              </a:endParaRPr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10ADE889-C234-672E-EBA0-28B825EB9940}"/>
                </a:ext>
              </a:extLst>
            </p:cNvPr>
            <p:cNvSpPr/>
            <p:nvPr/>
          </p:nvSpPr>
          <p:spPr>
            <a:xfrm>
              <a:off x="5512578" y="1842181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01661 w 203321"/>
                <a:gd name="connsiteY5" fmla="*/ 137457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478 w 203321"/>
                <a:gd name="connsiteY16" fmla="*/ 37705 h 202844"/>
                <a:gd name="connsiteX17" fmla="*/ 28637 w 203321"/>
                <a:gd name="connsiteY17" fmla="*/ 60137 h 202844"/>
                <a:gd name="connsiteX18" fmla="*/ 21000 w 203321"/>
                <a:gd name="connsiteY18" fmla="*/ 78751 h 202844"/>
                <a:gd name="connsiteX19" fmla="*/ 0 w 203321"/>
                <a:gd name="connsiteY19" fmla="*/ 89252 h 202844"/>
                <a:gd name="connsiteX20" fmla="*/ 0 w 203321"/>
                <a:gd name="connsiteY20" fmla="*/ 113116 h 202844"/>
                <a:gd name="connsiteX21" fmla="*/ 21000 w 203321"/>
                <a:gd name="connsiteY21" fmla="*/ 123616 h 202844"/>
                <a:gd name="connsiteX22" fmla="*/ 28637 w 203321"/>
                <a:gd name="connsiteY22" fmla="*/ 142230 h 202844"/>
                <a:gd name="connsiteX23" fmla="*/ 21478 w 203321"/>
                <a:gd name="connsiteY23" fmla="*/ 164662 h 202844"/>
                <a:gd name="connsiteX24" fmla="*/ 38183 w 203321"/>
                <a:gd name="connsiteY24" fmla="*/ 181367 h 202844"/>
                <a:gd name="connsiteX25" fmla="*/ 60615 w 203321"/>
                <a:gd name="connsiteY25" fmla="*/ 174208 h 202844"/>
                <a:gd name="connsiteX26" fmla="*/ 79229 w 203321"/>
                <a:gd name="connsiteY26" fmla="*/ 181844 h 202844"/>
                <a:gd name="connsiteX27" fmla="*/ 89729 w 203321"/>
                <a:gd name="connsiteY27" fmla="*/ 202845 h 202844"/>
                <a:gd name="connsiteX28" fmla="*/ 113593 w 203321"/>
                <a:gd name="connsiteY28" fmla="*/ 202845 h 202844"/>
                <a:gd name="connsiteX29" fmla="*/ 124093 w 203321"/>
                <a:gd name="connsiteY29" fmla="*/ 181844 h 202844"/>
                <a:gd name="connsiteX30" fmla="*/ 142707 w 203321"/>
                <a:gd name="connsiteY30" fmla="*/ 174208 h 202844"/>
                <a:gd name="connsiteX31" fmla="*/ 165139 w 203321"/>
                <a:gd name="connsiteY31" fmla="*/ 181844 h 202844"/>
                <a:gd name="connsiteX32" fmla="*/ 181844 w 203321"/>
                <a:gd name="connsiteY32" fmla="*/ 164662 h 202844"/>
                <a:gd name="connsiteX33" fmla="*/ 174685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  <a:gd name="connsiteX38" fmla="*/ 174685 w 203321"/>
                <a:gd name="connsiteY38" fmla="*/ 60615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1615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707" y="137457"/>
                    <a:pt x="101661" y="137457"/>
                  </a:cubicBezTo>
                  <a:lnTo>
                    <a:pt x="101661" y="137457"/>
                  </a:lnTo>
                  <a:close/>
                  <a:moveTo>
                    <a:pt x="174685" y="60615"/>
                  </a:move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298" y="22909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09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478" y="37705"/>
                  </a:lnTo>
                  <a:lnTo>
                    <a:pt x="28637" y="60137"/>
                  </a:lnTo>
                  <a:cubicBezTo>
                    <a:pt x="25296" y="65865"/>
                    <a:pt x="22910" y="72547"/>
                    <a:pt x="21000" y="78751"/>
                  </a:cubicBezTo>
                  <a:lnTo>
                    <a:pt x="0" y="89252"/>
                  </a:lnTo>
                  <a:lnTo>
                    <a:pt x="0" y="113116"/>
                  </a:lnTo>
                  <a:lnTo>
                    <a:pt x="21000" y="123616"/>
                  </a:lnTo>
                  <a:cubicBezTo>
                    <a:pt x="22910" y="130298"/>
                    <a:pt x="25296" y="136502"/>
                    <a:pt x="28637" y="142230"/>
                  </a:cubicBezTo>
                  <a:lnTo>
                    <a:pt x="21478" y="164662"/>
                  </a:lnTo>
                  <a:lnTo>
                    <a:pt x="38183" y="181367"/>
                  </a:lnTo>
                  <a:lnTo>
                    <a:pt x="60615" y="174208"/>
                  </a:lnTo>
                  <a:cubicBezTo>
                    <a:pt x="66342" y="177549"/>
                    <a:pt x="72547" y="179935"/>
                    <a:pt x="79229" y="181844"/>
                  </a:cubicBezTo>
                  <a:lnTo>
                    <a:pt x="89729" y="202845"/>
                  </a:lnTo>
                  <a:lnTo>
                    <a:pt x="113593" y="202845"/>
                  </a:lnTo>
                  <a:lnTo>
                    <a:pt x="124093" y="181844"/>
                  </a:lnTo>
                  <a:cubicBezTo>
                    <a:pt x="130775" y="179935"/>
                    <a:pt x="136980" y="177549"/>
                    <a:pt x="142707" y="174208"/>
                  </a:cubicBezTo>
                  <a:lnTo>
                    <a:pt x="165139" y="181844"/>
                  </a:lnTo>
                  <a:lnTo>
                    <a:pt x="181844" y="164662"/>
                  </a:lnTo>
                  <a:lnTo>
                    <a:pt x="174685" y="142707"/>
                  </a:lnTo>
                  <a:cubicBezTo>
                    <a:pt x="178026" y="136980"/>
                    <a:pt x="180412" y="130775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ubicBezTo>
                    <a:pt x="180412" y="72547"/>
                    <a:pt x="178026" y="66342"/>
                    <a:pt x="174685" y="606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CF4ED"/>
                </a:solidFill>
                <a:effectLst/>
                <a:uLnTx/>
                <a:uFillTx/>
                <a:latin typeface="Avenir Next"/>
                <a:ea typeface="+mn-ea"/>
                <a:cs typeface="+mn-cs"/>
              </a:endParaRPr>
            </a:p>
          </p:txBody>
        </p:sp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4BFF0280-79A8-2F4C-407C-380F3C996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628" y="3805878"/>
            <a:ext cx="396756" cy="3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C4F47-20C8-6ACD-CC7B-1BBF421DC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F0B9C38-A925-6B09-8070-372A99BCDF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3863" y="190500"/>
            <a:ext cx="9063037" cy="1257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Værktøj 2: Fire forandringsbalancer</a:t>
            </a:r>
            <a:br>
              <a:rPr kumimoji="0" lang="da-DK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Afstem forventninger til AI-arbejdet</a:t>
            </a:r>
            <a:r>
              <a:rPr kumimoji="0" lang="da-DK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 </a:t>
            </a:r>
            <a:endParaRPr kumimoji="0" lang="da-DK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75E5644B-ED22-ACFF-5536-D4AA917C9488}"/>
              </a:ext>
            </a:extLst>
          </p:cNvPr>
          <p:cNvSpPr txBox="1"/>
          <p:nvPr/>
        </p:nvSpPr>
        <p:spPr>
          <a:xfrm>
            <a:off x="7184744" y="747379"/>
            <a:ext cx="38745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kumimoji="0" lang="da-DK" sz="1400" b="1" i="1" u="none" strike="noStrike" kern="1200" cap="none" spc="0" normalizeH="0" baseline="0" noProof="0">
                <a:ln>
                  <a:noFill/>
                </a:ln>
                <a:solidFill>
                  <a:srgbClr val="2AB4A3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Sæt en streg på </a:t>
            </a:r>
            <a:r>
              <a:rPr lang="da-DK" sz="1400" b="1" i="1">
                <a:solidFill>
                  <a:srgbClr val="2AB4A3"/>
                </a:solidFill>
              </a:rPr>
              <a:t>balancen dér, hvor den bedst afspejler jeres vurdering</a:t>
            </a:r>
            <a:endParaRPr kumimoji="0" lang="da-DK" sz="1400" b="1" i="1" u="none" strike="noStrike" kern="1200" cap="none" spc="0" normalizeH="0" baseline="0" noProof="0">
              <a:ln>
                <a:noFill/>
              </a:ln>
              <a:solidFill>
                <a:srgbClr val="2AB4A3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FA294CF-F21B-EC7E-CCA5-49D22CB0DA44}"/>
              </a:ext>
            </a:extLst>
          </p:cNvPr>
          <p:cNvSpPr txBox="1"/>
          <p:nvPr/>
        </p:nvSpPr>
        <p:spPr>
          <a:xfrm>
            <a:off x="597614" y="1375025"/>
            <a:ext cx="562769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srgbClr val="2AB4A3"/>
                </a:solidFill>
                <a:effectLst/>
                <a:uLnTx/>
                <a:uFillTx/>
                <a:latin typeface="Avenir Next"/>
                <a:ea typeface="+mn-lt"/>
                <a:cs typeface="+mn-lt"/>
              </a:rPr>
              <a:t>Investeringer</a:t>
            </a: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"/>
                <a:ea typeface="+mn-lt"/>
                <a:cs typeface="+mn-lt"/>
              </a:rPr>
              <a:t> </a:t>
            </a:r>
            <a:endParaRPr kumimoji="0" lang="da-DK" sz="1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AI har potentiale til med tiden at udløse en række gevinster, men det kan kræve, at vi først investerer i både kompetencer, ændrede arbejdsgange og teknisk implementering.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1E926A9F-1BB7-9527-C2E8-AC011EA29326}"/>
              </a:ext>
            </a:extLst>
          </p:cNvPr>
          <p:cNvSpPr txBox="1"/>
          <p:nvPr/>
        </p:nvSpPr>
        <p:spPr>
          <a:xfrm>
            <a:off x="7175715" y="1319615"/>
            <a:ext cx="38745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Hvor stor er vores parathed til her og nu at investere i fremtidige AI-gevinster?  </a:t>
            </a:r>
          </a:p>
        </p:txBody>
      </p:sp>
      <p:sp>
        <p:nvSpPr>
          <p:cNvPr id="30" name="Venstre-højrepil 29">
            <a:extLst>
              <a:ext uri="{FF2B5EF4-FFF2-40B4-BE49-F238E27FC236}">
                <a16:creationId xmlns:a16="http://schemas.microsoft.com/office/drawing/2014/main" id="{27F6BFB6-E0B4-F290-8BC3-61C9348C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2566" y="1731301"/>
            <a:ext cx="4638935" cy="751429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C2DE6D42-1854-08F2-B3AB-9FC6556841EA}"/>
              </a:ext>
            </a:extLst>
          </p:cNvPr>
          <p:cNvSpPr txBox="1"/>
          <p:nvPr/>
        </p:nvSpPr>
        <p:spPr>
          <a:xfrm>
            <a:off x="6671110" y="1990230"/>
            <a:ext cx="115018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Lav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667B5E6D-A755-655A-8AB7-89F7B0EAFAD3}"/>
              </a:ext>
            </a:extLst>
          </p:cNvPr>
          <p:cNvSpPr txBox="1"/>
          <p:nvPr/>
        </p:nvSpPr>
        <p:spPr>
          <a:xfrm>
            <a:off x="10409207" y="1952772"/>
            <a:ext cx="115018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Høj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726DF22-57AC-DC4F-A516-B080E94E25CE}"/>
              </a:ext>
            </a:extLst>
          </p:cNvPr>
          <p:cNvSpPr txBox="1"/>
          <p:nvPr/>
        </p:nvSpPr>
        <p:spPr>
          <a:xfrm>
            <a:off x="644108" y="2773385"/>
            <a:ext cx="562769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srgbClr val="2AB4A3"/>
                </a:solidFill>
                <a:effectLst/>
                <a:uLnTx/>
                <a:uFillTx/>
                <a:latin typeface="Avenir Next"/>
                <a:ea typeface="+mn-lt"/>
                <a:cs typeface="+mn-lt"/>
              </a:rPr>
              <a:t>Gevinsthorisont</a:t>
            </a: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2AB4A3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Gevinsterne med AI kan på nogle områder komme hurtigt, mens det på andre kan tage år, før gevinsterne kan realiseres.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DD865336-CBA7-94C4-AA4D-31A5D053743E}"/>
              </a:ext>
            </a:extLst>
          </p:cNvPr>
          <p:cNvSpPr txBox="1"/>
          <p:nvPr/>
        </p:nvSpPr>
        <p:spPr>
          <a:xfrm>
            <a:off x="7049012" y="2690819"/>
            <a:ext cx="39906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lt"/>
                <a:cs typeface="+mn-lt"/>
              </a:rPr>
              <a:t> 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lt"/>
                <a:cs typeface="+mn-lt"/>
              </a:rPr>
              <a:t>Hvad er vores tidshorisont i forhold til AI-gevinster?</a:t>
            </a:r>
            <a:endParaRPr kumimoji="0" lang="da-DK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lt"/>
              <a:cs typeface="+mn-lt"/>
            </a:endParaRPr>
          </a:p>
        </p:txBody>
      </p:sp>
      <p:sp>
        <p:nvSpPr>
          <p:cNvPr id="35" name="Venstre-højrepil 34">
            <a:extLst>
              <a:ext uri="{FF2B5EF4-FFF2-40B4-BE49-F238E27FC236}">
                <a16:creationId xmlns:a16="http://schemas.microsoft.com/office/drawing/2014/main" id="{36CEC088-EFA5-8372-D78D-C50A06489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2566" y="3063053"/>
            <a:ext cx="4638935" cy="751429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572CBC2-E9D1-1C71-86EA-B8CEA50009B1}"/>
              </a:ext>
            </a:extLst>
          </p:cNvPr>
          <p:cNvSpPr txBox="1"/>
          <p:nvPr/>
        </p:nvSpPr>
        <p:spPr>
          <a:xfrm>
            <a:off x="6671110" y="3303089"/>
            <a:ext cx="115018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Kort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BF12FF5-D598-DD28-7D28-43C9B4BA6527}"/>
              </a:ext>
            </a:extLst>
          </p:cNvPr>
          <p:cNvSpPr txBox="1"/>
          <p:nvPr/>
        </p:nvSpPr>
        <p:spPr>
          <a:xfrm>
            <a:off x="10397703" y="3317857"/>
            <a:ext cx="115018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Lang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A2D0D635-FC1D-1AA8-3A5D-91492B13A2EC}"/>
              </a:ext>
            </a:extLst>
          </p:cNvPr>
          <p:cNvSpPr txBox="1"/>
          <p:nvPr/>
        </p:nvSpPr>
        <p:spPr>
          <a:xfrm>
            <a:off x="597614" y="4059727"/>
            <a:ext cx="5927051" cy="1236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srgbClr val="2AB4A3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Tempo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Både AI-teknologien og erfaringerne med at bruge den udvikler sig hurtigt. I den situation kan man vælge enten at være "med på bølgen" eller at afvente og udnytte, at andre gør sig erfaringer med AI.</a:t>
            </a:r>
            <a:b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D955E857-1C83-2949-B919-C0E1FBBE3EEA}"/>
              </a:ext>
            </a:extLst>
          </p:cNvPr>
          <p:cNvSpPr txBox="1"/>
          <p:nvPr/>
        </p:nvSpPr>
        <p:spPr>
          <a:xfrm>
            <a:off x="7175715" y="4080650"/>
            <a:ext cx="39906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lt"/>
                <a:cs typeface="+mn-lt"/>
              </a:rPr>
              <a:t>Hvilken tilgang skal vi have til tempoet med udvikling og ibrugtagning af AI?</a:t>
            </a:r>
            <a:endParaRPr kumimoji="0" lang="da-DK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lt"/>
              <a:cs typeface="+mn-lt"/>
            </a:endParaRPr>
          </a:p>
        </p:txBody>
      </p:sp>
      <p:sp>
        <p:nvSpPr>
          <p:cNvPr id="36" name="Venstre-højrepil 35">
            <a:extLst>
              <a:ext uri="{FF2B5EF4-FFF2-40B4-BE49-F238E27FC236}">
                <a16:creationId xmlns:a16="http://schemas.microsoft.com/office/drawing/2014/main" id="{01826210-5361-6F9D-D829-893D60FF4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4805" y="4406272"/>
            <a:ext cx="4638935" cy="751429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0F16936-D6F9-81D2-7F63-B9D9408BD5F9}"/>
              </a:ext>
            </a:extLst>
          </p:cNvPr>
          <p:cNvSpPr txBox="1"/>
          <p:nvPr/>
        </p:nvSpPr>
        <p:spPr>
          <a:xfrm>
            <a:off x="6768151" y="4644535"/>
            <a:ext cx="144410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Afvente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801D97E8-46C9-D7FA-3BA6-B7D148A6AA13}"/>
              </a:ext>
            </a:extLst>
          </p:cNvPr>
          <p:cNvSpPr txBox="1"/>
          <p:nvPr/>
        </p:nvSpPr>
        <p:spPr>
          <a:xfrm>
            <a:off x="10074954" y="4642284"/>
            <a:ext cx="144410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Accelerere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ACA3C52-4610-F69E-335E-931541FDD1A7}"/>
              </a:ext>
            </a:extLst>
          </p:cNvPr>
          <p:cNvSpPr txBox="1"/>
          <p:nvPr/>
        </p:nvSpPr>
        <p:spPr>
          <a:xfrm>
            <a:off x="597614" y="5462443"/>
            <a:ext cx="562769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srgbClr val="2AB4A3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Tilgang</a:t>
            </a:r>
            <a:b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srgbClr val="13B4A3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</a:b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Drivkraften i arbejdet med AI kan komme nedefra, fx fra lokale ildsjæle, eller være drevet oppefra af en mere overordnet 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lt"/>
                <a:cs typeface="+mn-lt"/>
              </a:rPr>
              <a:t>politisk eller strategisk ambition.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lt"/>
              <a:cs typeface="+mn-lt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66C40C0-8A47-2F09-45B5-9F96FDA46118}"/>
              </a:ext>
            </a:extLst>
          </p:cNvPr>
          <p:cNvSpPr txBox="1"/>
          <p:nvPr/>
        </p:nvSpPr>
        <p:spPr>
          <a:xfrm>
            <a:off x="7291741" y="5437824"/>
            <a:ext cx="36346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lt"/>
                <a:cs typeface="+mn-lt"/>
              </a:rPr>
              <a:t>Hvor skal drivkraften til AI-udviklingen  komme fra?</a:t>
            </a:r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37" name="Venstre-højrepil 36">
            <a:extLst>
              <a:ext uri="{FF2B5EF4-FFF2-40B4-BE49-F238E27FC236}">
                <a16:creationId xmlns:a16="http://schemas.microsoft.com/office/drawing/2014/main" id="{99287766-D653-F733-86BC-8519D7EA8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8831" y="5856493"/>
            <a:ext cx="4638935" cy="751429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ea typeface="+mn-ea"/>
              <a:cs typeface="+mn-cs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A1766913-6287-3662-2287-E7FC0127C762}"/>
              </a:ext>
            </a:extLst>
          </p:cNvPr>
          <p:cNvSpPr txBox="1"/>
          <p:nvPr/>
        </p:nvSpPr>
        <p:spPr>
          <a:xfrm>
            <a:off x="6844805" y="6099975"/>
            <a:ext cx="144410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Nedefra 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61EFE91-338B-8AB8-9B7A-C373604502D1}"/>
              </a:ext>
            </a:extLst>
          </p:cNvPr>
          <p:cNvSpPr txBox="1"/>
          <p:nvPr/>
        </p:nvSpPr>
        <p:spPr>
          <a:xfrm>
            <a:off x="10310957" y="6085256"/>
            <a:ext cx="115018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Oppefra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60121A99-465D-B6E2-D3E9-6283EDA46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97614" y="2631493"/>
            <a:ext cx="10863532" cy="8627"/>
          </a:xfrm>
          <a:prstGeom prst="straightConnector1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>
            <a:extLst>
              <a:ext uri="{FF2B5EF4-FFF2-40B4-BE49-F238E27FC236}">
                <a16:creationId xmlns:a16="http://schemas.microsoft.com/office/drawing/2014/main" id="{DF40477C-AC92-0985-397F-2C96767E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4234" y="3882971"/>
            <a:ext cx="10863532" cy="8627"/>
          </a:xfrm>
          <a:prstGeom prst="straightConnector1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Lige pilforbindelse 33">
            <a:extLst>
              <a:ext uri="{FF2B5EF4-FFF2-40B4-BE49-F238E27FC236}">
                <a16:creationId xmlns:a16="http://schemas.microsoft.com/office/drawing/2014/main" id="{E341A1F4-316D-9CE2-48F1-1B776207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4234" y="5234089"/>
            <a:ext cx="10863532" cy="8627"/>
          </a:xfrm>
          <a:prstGeom prst="straightConnector1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2CB599CC-7105-7FC4-6996-B418D841B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75527" y="1842835"/>
            <a:ext cx="0" cy="549283"/>
          </a:xfrm>
          <a:prstGeom prst="line">
            <a:avLst/>
          </a:prstGeom>
          <a:ln w="57150">
            <a:solidFill>
              <a:srgbClr val="2AB4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91C47C3D-8B81-070A-A486-B5F4CD998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71531" y="3188216"/>
            <a:ext cx="0" cy="549283"/>
          </a:xfrm>
          <a:prstGeom prst="line">
            <a:avLst/>
          </a:prstGeom>
          <a:ln w="57150">
            <a:solidFill>
              <a:srgbClr val="2AB4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3FFECBD6-6A07-6A0F-DD34-E54A9E0F8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76328" y="4546024"/>
            <a:ext cx="0" cy="549283"/>
          </a:xfrm>
          <a:prstGeom prst="line">
            <a:avLst/>
          </a:prstGeom>
          <a:ln w="57150">
            <a:solidFill>
              <a:srgbClr val="2AB4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Lige forbindelse 44">
            <a:extLst>
              <a:ext uri="{FF2B5EF4-FFF2-40B4-BE49-F238E27FC236}">
                <a16:creationId xmlns:a16="http://schemas.microsoft.com/office/drawing/2014/main" id="{397C9C40-B51C-979D-06CB-901F7E785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85120" y="5984001"/>
            <a:ext cx="0" cy="549283"/>
          </a:xfrm>
          <a:prstGeom prst="line">
            <a:avLst/>
          </a:prstGeom>
          <a:ln w="57150">
            <a:solidFill>
              <a:srgbClr val="2AB4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3130E5BB-0DAB-C9BD-1899-E58BD1A07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35" y="231234"/>
            <a:ext cx="1128904" cy="1128904"/>
            <a:chOff x="337783" y="462953"/>
            <a:chExt cx="1128904" cy="1128904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BE7CFDC-02CE-6F18-D4C5-E615F6515003}"/>
                </a:ext>
              </a:extLst>
            </p:cNvPr>
            <p:cNvSpPr/>
            <p:nvPr/>
          </p:nvSpPr>
          <p:spPr>
            <a:xfrm>
              <a:off x="370023" y="982407"/>
              <a:ext cx="1050866" cy="344893"/>
            </a:xfrm>
            <a:custGeom>
              <a:avLst/>
              <a:gdLst/>
              <a:ahLst/>
              <a:cxnLst/>
              <a:rect l="l" t="t" r="r" b="b"/>
              <a:pathLst>
                <a:path w="1341367" h="1180753">
                  <a:moveTo>
                    <a:pt x="17830" y="0"/>
                  </a:moveTo>
                  <a:lnTo>
                    <a:pt x="1323537" y="0"/>
                  </a:lnTo>
                  <a:cubicBezTo>
                    <a:pt x="1333384" y="0"/>
                    <a:pt x="1341367" y="7983"/>
                    <a:pt x="1341367" y="17830"/>
                  </a:cubicBezTo>
                  <a:lnTo>
                    <a:pt x="1341367" y="1162923"/>
                  </a:lnTo>
                  <a:cubicBezTo>
                    <a:pt x="1341367" y="1167652"/>
                    <a:pt x="1339488" y="1172187"/>
                    <a:pt x="1336145" y="1175531"/>
                  </a:cubicBezTo>
                  <a:cubicBezTo>
                    <a:pt x="1332801" y="1178875"/>
                    <a:pt x="1328266" y="1180753"/>
                    <a:pt x="1323537" y="1180753"/>
                  </a:cubicBezTo>
                  <a:lnTo>
                    <a:pt x="17830" y="1180753"/>
                  </a:lnTo>
                  <a:cubicBezTo>
                    <a:pt x="7983" y="1180753"/>
                    <a:pt x="0" y="1172771"/>
                    <a:pt x="0" y="1162923"/>
                  </a:cubicBezTo>
                  <a:lnTo>
                    <a:pt x="0" y="17830"/>
                  </a:lnTo>
                  <a:cubicBezTo>
                    <a:pt x="0" y="7983"/>
                    <a:pt x="7983" y="0"/>
                    <a:pt x="17830" y="0"/>
                  </a:cubicBezTo>
                  <a:close/>
                </a:path>
              </a:pathLst>
            </a:custGeom>
            <a:noFill/>
            <a:ln w="38100" cap="sq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ctr" defTabSz="2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1" i="0" u="none" strike="noStrike" kern="1200" cap="none" spc="0" normalizeH="0" baseline="0" noProof="0">
                  <a:ln>
                    <a:noFill/>
                  </a:ln>
                  <a:solidFill>
                    <a:srgbClr val="2AB4A3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VÆRKTØJ</a:t>
              </a:r>
              <a:endPara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2AB4A3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9" name="Grafik 28" descr="Lommekniv kontur">
              <a:extLst>
                <a:ext uri="{FF2B5EF4-FFF2-40B4-BE49-F238E27FC236}">
                  <a16:creationId xmlns:a16="http://schemas.microsoft.com/office/drawing/2014/main" id="{7297E483-F861-9D34-62DC-BFF8C0D3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7783" y="462953"/>
              <a:ext cx="1128904" cy="1128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31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9782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3794-8ECC-5D72-F379-E0334CD95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0C63483C-F0C0-BF3E-A272-6EA9B293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52" y="443891"/>
            <a:ext cx="10571803" cy="7078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a-DK" sz="1600" b="0">
                <a:solidFill>
                  <a:srgbClr val="000000"/>
                </a:solidFill>
                <a:latin typeface="Avenir Next"/>
              </a:rPr>
              <a:t>Vejledning:</a:t>
            </a:r>
            <a:br>
              <a:rPr lang="da-DK" sz="2900">
                <a:latin typeface="Avenir Next"/>
              </a:rPr>
            </a:br>
            <a:r>
              <a:rPr lang="da-DK" sz="2900">
                <a:latin typeface="Avenir Next"/>
              </a:rPr>
              <a:t>Værktøj 3: Hvordan kan vi bruge AI?</a:t>
            </a:r>
            <a:endParaRPr lang="da-DK" sz="1600" b="1">
              <a:highlight>
                <a:srgbClr val="FFFF00"/>
              </a:highlight>
              <a:latin typeface="Avenir Nex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3B2A7C5-1CAD-4431-5029-B06020323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5843" y="1358429"/>
            <a:ext cx="4639052" cy="5501528"/>
          </a:xfrm>
          <a:prstGeom prst="rect">
            <a:avLst/>
          </a:prstGeom>
          <a:solidFill>
            <a:srgbClr val="7030A0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07E460D7-ACDA-1CCA-C66F-56926565BC0C}"/>
              </a:ext>
            </a:extLst>
          </p:cNvPr>
          <p:cNvSpPr txBox="1">
            <a:spLocks/>
          </p:cNvSpPr>
          <p:nvPr/>
        </p:nvSpPr>
        <p:spPr>
          <a:xfrm>
            <a:off x="987656" y="1388632"/>
            <a:ext cx="1981258" cy="4581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7030A0"/>
                </a:solidFill>
                <a:latin typeface="Avenir Next"/>
              </a:rPr>
              <a:t>Formål</a:t>
            </a:r>
            <a:endParaRPr lang="da-DK" sz="1400" b="1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94747D6E-90E9-7519-5446-0F425B27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76" y="1261137"/>
            <a:ext cx="3130540" cy="2375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da-DK" sz="1200" b="1">
                <a:solidFill>
                  <a:srgbClr val="0295A9"/>
                </a:solidFill>
                <a:latin typeface="Avenir Next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da-DK" sz="1200" b="1">
              <a:solidFill>
                <a:srgbClr val="0295A9"/>
              </a:solidFill>
              <a:latin typeface="Avenir Next"/>
              <a:ea typeface="Times New Roman" panose="02020603050405020304" pitchFamily="18" charset="0"/>
              <a:cs typeface="Times New Roman"/>
            </a:endParaRP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At</a:t>
            </a:r>
            <a:r>
              <a:rPr lang="da-DK" sz="1200">
                <a:effectLst/>
                <a:latin typeface="Avenir Nex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identificere og drøfte, hvor AI potentielt kan bruges til at understøtte opgaver og arbejdsgange.</a:t>
            </a: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At forberede en dialog med digitaliseringsafdelingen.</a:t>
            </a: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At prioritere, hvilke opgaver og arbejdsgange det er vigtigst at understøtte med AI. 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D85E86C5-CA9F-ACF0-5C4D-7820230EB294}"/>
              </a:ext>
            </a:extLst>
          </p:cNvPr>
          <p:cNvSpPr txBox="1"/>
          <p:nvPr/>
        </p:nvSpPr>
        <p:spPr>
          <a:xfrm>
            <a:off x="987656" y="3865569"/>
            <a:ext cx="162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1">
                <a:solidFill>
                  <a:srgbClr val="7030A0"/>
                </a:solidFill>
                <a:latin typeface="Avenir Next" panose="020B0503020202020204" pitchFamily="34" charset="0"/>
              </a:rPr>
              <a:t>Anvendelse</a:t>
            </a:r>
            <a:endParaRPr lang="da-DK" sz="1400">
              <a:solidFill>
                <a:srgbClr val="7030A0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FB38F2B-9382-36D3-3D2C-BB25372C9BBE}"/>
              </a:ext>
            </a:extLst>
          </p:cNvPr>
          <p:cNvSpPr txBox="1"/>
          <p:nvPr/>
        </p:nvSpPr>
        <p:spPr>
          <a:xfrm>
            <a:off x="443475" y="4259655"/>
            <a:ext cx="2855838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1200" b="1">
                <a:latin typeface="Avenir Next"/>
              </a:rPr>
              <a:t>Målgruppe – operationelle niveau </a:t>
            </a:r>
            <a:r>
              <a:rPr lang="da-DK" sz="1200">
                <a:latin typeface="Avenir Next"/>
              </a:rPr>
              <a:t>: Ledere og medarbejdere.</a:t>
            </a:r>
            <a:br>
              <a:rPr lang="da-DK" sz="1200">
                <a:latin typeface="Avenir Next"/>
              </a:rPr>
            </a:br>
            <a:endParaRPr lang="da-DK" sz="1200">
              <a:latin typeface="Avenir Next"/>
            </a:endParaRPr>
          </a:p>
          <a:p>
            <a:r>
              <a:rPr lang="da-DK" sz="1200" b="1">
                <a:latin typeface="Avenir Next"/>
              </a:rPr>
              <a:t>Anledning</a:t>
            </a:r>
            <a:r>
              <a:rPr lang="da-DK" sz="1200">
                <a:latin typeface="Avenir Next"/>
              </a:rPr>
              <a:t>: Interne drøftelser i afdelingen – som forberedelse af dialog med digitaliseringsafdelingen.</a:t>
            </a:r>
          </a:p>
          <a:p>
            <a:br>
              <a:rPr lang="da-DK" sz="1200" b="1">
                <a:latin typeface="Avenir Next"/>
              </a:rPr>
            </a:br>
            <a:r>
              <a:rPr lang="da-DK" sz="1200" b="1">
                <a:latin typeface="Avenir Next"/>
              </a:rPr>
              <a:t>Tid</a:t>
            </a:r>
            <a:r>
              <a:rPr lang="da-DK" sz="1200">
                <a:latin typeface="Avenir Next"/>
              </a:rPr>
              <a:t>: Fleksibel.</a:t>
            </a:r>
            <a:endParaRPr lang="en-US" sz="1200">
              <a:latin typeface="Avenir Next"/>
            </a:endParaRPr>
          </a:p>
          <a:p>
            <a:endParaRPr lang="da-DK" sz="1200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68C4AE6-9E0A-8E1F-040A-645C0B7EF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773710" y="6565900"/>
            <a:ext cx="466510" cy="393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fld id="{ED41E4B6-8C0E-AA4D-BADC-88D0D282BB41}" type="slidenum">
              <a:rPr lang="da-DK" sz="1200" smtClean="0"/>
              <a:pPr algn="ctr">
                <a:lnSpc>
                  <a:spcPct val="120000"/>
                </a:lnSpc>
              </a:pPr>
              <a:t>7</a:t>
            </a:fld>
            <a:endParaRPr lang="da-DK" sz="1200"/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CF6F559A-9E2D-C345-390D-412FFDEAC58B}"/>
              </a:ext>
            </a:extLst>
          </p:cNvPr>
          <p:cNvSpPr txBox="1">
            <a:spLocks/>
          </p:cNvSpPr>
          <p:nvPr/>
        </p:nvSpPr>
        <p:spPr>
          <a:xfrm>
            <a:off x="4460151" y="1552998"/>
            <a:ext cx="2546985" cy="4639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FDF4EE"/>
                </a:solidFill>
                <a:latin typeface="Avenir Next" panose="020B0503020202020204" pitchFamily="34" charset="0"/>
              </a:rPr>
              <a:t>Værktøjet trin for trin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641C38DF-8D3F-0A80-F8EE-D942B1382DEB}"/>
              </a:ext>
            </a:extLst>
          </p:cNvPr>
          <p:cNvSpPr txBox="1">
            <a:spLocks/>
          </p:cNvSpPr>
          <p:nvPr/>
        </p:nvSpPr>
        <p:spPr>
          <a:xfrm>
            <a:off x="4213251" y="1999413"/>
            <a:ext cx="3766511" cy="45931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r>
              <a:rPr lang="da-DK" sz="1100">
                <a:solidFill>
                  <a:srgbClr val="FCF4ED"/>
                </a:solidFill>
                <a:ea typeface="+mn-lt"/>
                <a:cs typeface="+mn-lt"/>
              </a:rPr>
              <a:t>Print værktøjet ud eller udfyldt det digitalt </a:t>
            </a:r>
            <a:endParaRPr lang="da-DK" sz="1100">
              <a:solidFill>
                <a:srgbClr val="FCF4ED"/>
              </a:solidFill>
              <a:latin typeface="Avenir Next"/>
            </a:endParaRPr>
          </a:p>
          <a:p>
            <a:pPr>
              <a:buAutoNum type="arabicPeriod"/>
            </a:pPr>
            <a:r>
              <a:rPr lang="da-DK" sz="1100">
                <a:solidFill>
                  <a:srgbClr val="FCF4ED"/>
                </a:solidFill>
                <a:latin typeface="Avenir Next"/>
              </a:rPr>
              <a:t>Skemaet kan udfyldes i mindre grupper under et møde/workshop, men egner sig også godt til at sende ud som forberedelse til deltagerne. </a:t>
            </a:r>
            <a:endParaRPr lang="da-DK">
              <a:solidFill>
                <a:srgbClr val="000000"/>
              </a:solidFill>
              <a:latin typeface="Avenir Next"/>
            </a:endParaRPr>
          </a:p>
          <a:p>
            <a:pPr>
              <a:buAutoNum type="arabicPeriod"/>
            </a:pPr>
            <a:r>
              <a:rPr lang="da-DK" sz="1100">
                <a:solidFill>
                  <a:srgbClr val="FCF4ED"/>
                </a:solidFill>
                <a:latin typeface="Avenir Next"/>
              </a:rPr>
              <a:t>Bed deltagerne notere opgaver eller arbejdsgange, der måske med fordel kunne løses bedre, smartere eller hurtigere.</a:t>
            </a:r>
            <a:endParaRPr lang="da-DK">
              <a:solidFill>
                <a:srgbClr val="000000"/>
              </a:solidFill>
              <a:latin typeface="Avenir Next"/>
            </a:endParaRPr>
          </a:p>
          <a:p>
            <a:pPr>
              <a:buAutoNum type="arabicPeriod"/>
            </a:pPr>
            <a:r>
              <a:rPr lang="da-DK" sz="1100">
                <a:solidFill>
                  <a:srgbClr val="FCF4ED"/>
                </a:solidFill>
                <a:latin typeface="Avenir Next"/>
              </a:rPr>
              <a:t>Derefter sættes – som en indledende prioritering – kryds ved de opgaver/arbejdsgange, der fylder meget eller gentages ofte.</a:t>
            </a:r>
          </a:p>
          <a:p>
            <a:pPr>
              <a:buAutoNum type="arabicPeriod"/>
            </a:pPr>
            <a:r>
              <a:rPr lang="da-DK" sz="1100">
                <a:solidFill>
                  <a:srgbClr val="FCF4ED"/>
                </a:solidFill>
                <a:latin typeface="Avenir Next"/>
              </a:rPr>
              <a:t>Bed til sidst deltagerne give deres bud på, hvad de gerne vil have AI til at hjælpe med.</a:t>
            </a:r>
            <a:endParaRPr lang="da-DK"/>
          </a:p>
          <a:p>
            <a:pPr>
              <a:buAutoNum type="arabicPeriod"/>
            </a:pPr>
            <a:r>
              <a:rPr lang="da-DK" sz="1100">
                <a:solidFill>
                  <a:srgbClr val="FCF4ED"/>
                </a:solidFill>
                <a:latin typeface="Avenir Next"/>
              </a:rPr>
              <a:t>De udfyldte skemaer medbringes til et møde, hvor I kigger på dem i fællesskab. Indsaml eventuelt skemaerne på forhånd, og lav en samlet version uden dubletter. </a:t>
            </a:r>
          </a:p>
          <a:p>
            <a:pPr>
              <a:buAutoNum type="arabicPeriod"/>
            </a:pPr>
            <a:r>
              <a:rPr lang="da-DK" sz="1100">
                <a:solidFill>
                  <a:srgbClr val="FCF4ED"/>
                </a:solidFill>
                <a:latin typeface="Avenir Next"/>
              </a:rPr>
              <a:t>Brug den fælles udfyldte skabelon som afsæt for jeres dialog om, hvilke muligheder der skal have særlig opmærksomhed. </a:t>
            </a:r>
            <a:endParaRPr lang="da-DK">
              <a:solidFill>
                <a:srgbClr val="000000"/>
              </a:solidFill>
              <a:latin typeface="Avenir Next"/>
            </a:endParaRPr>
          </a:p>
          <a:p>
            <a:pPr>
              <a:buAutoNum type="arabicPeriod"/>
            </a:pPr>
            <a:r>
              <a:rPr lang="da-DK" sz="1100">
                <a:solidFill>
                  <a:srgbClr val="FCF4ED"/>
                </a:solidFill>
                <a:latin typeface="Avenir Next"/>
              </a:rPr>
              <a:t>Invitér digitaliseringsafdelingen med til at udfolde de tekniske muligheder og begrænsninger for at bruge AI til opgaverne.</a:t>
            </a:r>
            <a:endParaRPr lang="da-DK"/>
          </a:p>
          <a:p>
            <a:pPr>
              <a:buAutoNum type="arabicPeriod"/>
            </a:pPr>
            <a:r>
              <a:rPr lang="da-DK" sz="1100">
                <a:solidFill>
                  <a:srgbClr val="FCF4ED"/>
                </a:solidFill>
                <a:latin typeface="Avenir Next"/>
              </a:rPr>
              <a:t>Beslut, hvilke opgaver/arbejdsgange I vil prioritere at gå videre med at prøve at AI-understøtte.</a:t>
            </a:r>
            <a:endParaRPr lang="da-DK" sz="1100"/>
          </a:p>
        </p:txBody>
      </p:sp>
      <p:sp>
        <p:nvSpPr>
          <p:cNvPr id="33" name="Pladsholder til indhold 2">
            <a:extLst>
              <a:ext uri="{FF2B5EF4-FFF2-40B4-BE49-F238E27FC236}">
                <a16:creationId xmlns:a16="http://schemas.microsoft.com/office/drawing/2014/main" id="{F2CAD2C7-3390-0D63-B3A6-C5BBC3A2D982}"/>
              </a:ext>
            </a:extLst>
          </p:cNvPr>
          <p:cNvSpPr txBox="1">
            <a:spLocks/>
          </p:cNvSpPr>
          <p:nvPr/>
        </p:nvSpPr>
        <p:spPr>
          <a:xfrm>
            <a:off x="8743901" y="1494677"/>
            <a:ext cx="3025793" cy="4581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7030A0"/>
                </a:solidFill>
                <a:latin typeface="Avenir Next"/>
              </a:rPr>
              <a:t>Faciliteringstips</a:t>
            </a:r>
            <a:endParaRPr lang="da-DK" sz="1400" b="1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  <p:sp>
        <p:nvSpPr>
          <p:cNvPr id="27" name="Pladsholder til indhold 2">
            <a:extLst>
              <a:ext uri="{FF2B5EF4-FFF2-40B4-BE49-F238E27FC236}">
                <a16:creationId xmlns:a16="http://schemas.microsoft.com/office/drawing/2014/main" id="{12548F7B-5AE3-AF10-EC6D-B5E8796C9938}"/>
              </a:ext>
            </a:extLst>
          </p:cNvPr>
          <p:cNvSpPr txBox="1">
            <a:spLocks/>
          </p:cNvSpPr>
          <p:nvPr/>
        </p:nvSpPr>
        <p:spPr>
          <a:xfrm>
            <a:off x="8740541" y="2003113"/>
            <a:ext cx="2925831" cy="246109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Værktøjet tager bevidst ikke afsæt i teknologiens </a:t>
            </a:r>
            <a:r>
              <a:rPr lang="da-DK" sz="1200" i="1">
                <a:latin typeface="Avenir Next"/>
                <a:ea typeface="Times New Roman" panose="02020603050405020304" pitchFamily="18" charset="0"/>
                <a:cs typeface="Times New Roman"/>
              </a:rPr>
              <a:t>muligheder</a:t>
            </a: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, men i jeres konkrete </a:t>
            </a:r>
            <a:r>
              <a:rPr lang="da-DK" sz="1200" i="1">
                <a:latin typeface="Avenir Next"/>
                <a:ea typeface="Times New Roman" panose="02020603050405020304" pitchFamily="18" charset="0"/>
                <a:cs typeface="Times New Roman"/>
              </a:rPr>
              <a:t>behov</a:t>
            </a: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Der kan godt være opgaver, som ikke fylder så meget, men alligevel giver mening at AI-understøtte. Overvej, om de behøver fælles opmærksomhed, eller om de eventuelt kan samles i fælles kategorier som fx ‘referatskrivning'.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b="1">
                <a:latin typeface="Avenir Next"/>
              </a:rPr>
              <a:t>Variation: </a:t>
            </a:r>
            <a:r>
              <a:rPr lang="da-DK" sz="1200">
                <a:latin typeface="Avenir Next"/>
              </a:rPr>
              <a:t>Værktøjet kan også laves som en fysisk eller digital </a:t>
            </a:r>
            <a:r>
              <a:rPr lang="da-DK" sz="1200" err="1">
                <a:latin typeface="Avenir Next"/>
              </a:rPr>
              <a:t>idévæg</a:t>
            </a:r>
            <a:r>
              <a:rPr lang="da-DK" sz="1200">
                <a:latin typeface="Avenir Next"/>
              </a:rPr>
              <a:t>, der løbende kan udfyldes med nye  brugsscenarier.</a:t>
            </a:r>
          </a:p>
        </p:txBody>
      </p:sp>
      <p:grpSp>
        <p:nvGrpSpPr>
          <p:cNvPr id="28" name="Grafik 26">
            <a:extLst>
              <a:ext uri="{FF2B5EF4-FFF2-40B4-BE49-F238E27FC236}">
                <a16:creationId xmlns:a16="http://schemas.microsoft.com/office/drawing/2014/main" id="{A0E97B57-F0C5-034F-E03E-1A2ABF722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5003" y="1528622"/>
            <a:ext cx="311186" cy="376575"/>
            <a:chOff x="5512578" y="1668450"/>
            <a:chExt cx="311186" cy="376575"/>
          </a:xfrm>
          <a:solidFill>
            <a:srgbClr val="F5EDE7"/>
          </a:solidFill>
        </p:grpSpPr>
        <p:sp>
          <p:nvSpPr>
            <p:cNvPr id="30" name="Kombinationstegning 29">
              <a:extLst>
                <a:ext uri="{FF2B5EF4-FFF2-40B4-BE49-F238E27FC236}">
                  <a16:creationId xmlns:a16="http://schemas.microsoft.com/office/drawing/2014/main" id="{50E04C58-3EBE-144D-99B6-9C56226D2CDC}"/>
                </a:ext>
              </a:extLst>
            </p:cNvPr>
            <p:cNvSpPr/>
            <p:nvPr/>
          </p:nvSpPr>
          <p:spPr>
            <a:xfrm>
              <a:off x="5620443" y="1668450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82321 w 203321"/>
                <a:gd name="connsiteY5" fmla="*/ 79229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000 w 203321"/>
                <a:gd name="connsiteY16" fmla="*/ 38183 h 202844"/>
                <a:gd name="connsiteX17" fmla="*/ 28637 w 203321"/>
                <a:gd name="connsiteY17" fmla="*/ 60615 h 202844"/>
                <a:gd name="connsiteX18" fmla="*/ 21000 w 203321"/>
                <a:gd name="connsiteY18" fmla="*/ 79229 h 202844"/>
                <a:gd name="connsiteX19" fmla="*/ 0 w 203321"/>
                <a:gd name="connsiteY19" fmla="*/ 89729 h 202844"/>
                <a:gd name="connsiteX20" fmla="*/ 0 w 203321"/>
                <a:gd name="connsiteY20" fmla="*/ 113593 h 202844"/>
                <a:gd name="connsiteX21" fmla="*/ 21000 w 203321"/>
                <a:gd name="connsiteY21" fmla="*/ 124093 h 202844"/>
                <a:gd name="connsiteX22" fmla="*/ 28637 w 203321"/>
                <a:gd name="connsiteY22" fmla="*/ 142707 h 202844"/>
                <a:gd name="connsiteX23" fmla="*/ 21000 w 203321"/>
                <a:gd name="connsiteY23" fmla="*/ 165139 h 202844"/>
                <a:gd name="connsiteX24" fmla="*/ 37705 w 203321"/>
                <a:gd name="connsiteY24" fmla="*/ 181844 h 202844"/>
                <a:gd name="connsiteX25" fmla="*/ 60137 w 203321"/>
                <a:gd name="connsiteY25" fmla="*/ 174208 h 202844"/>
                <a:gd name="connsiteX26" fmla="*/ 78751 w 203321"/>
                <a:gd name="connsiteY26" fmla="*/ 181844 h 202844"/>
                <a:gd name="connsiteX27" fmla="*/ 89252 w 203321"/>
                <a:gd name="connsiteY27" fmla="*/ 202845 h 202844"/>
                <a:gd name="connsiteX28" fmla="*/ 113116 w 203321"/>
                <a:gd name="connsiteY28" fmla="*/ 202845 h 202844"/>
                <a:gd name="connsiteX29" fmla="*/ 123616 w 203321"/>
                <a:gd name="connsiteY29" fmla="*/ 181844 h 202844"/>
                <a:gd name="connsiteX30" fmla="*/ 142230 w 203321"/>
                <a:gd name="connsiteY30" fmla="*/ 174208 h 202844"/>
                <a:gd name="connsiteX31" fmla="*/ 164662 w 203321"/>
                <a:gd name="connsiteY31" fmla="*/ 181844 h 202844"/>
                <a:gd name="connsiteX32" fmla="*/ 181844 w 203321"/>
                <a:gd name="connsiteY32" fmla="*/ 165139 h 202844"/>
                <a:gd name="connsiteX33" fmla="*/ 174208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2092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229" y="137457"/>
                    <a:pt x="101661" y="137457"/>
                  </a:cubicBezTo>
                  <a:close/>
                  <a:moveTo>
                    <a:pt x="182321" y="79229"/>
                  </a:moveTo>
                  <a:cubicBezTo>
                    <a:pt x="180412" y="72547"/>
                    <a:pt x="178026" y="66342"/>
                    <a:pt x="174685" y="60615"/>
                  </a:cubicBez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775" y="22910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10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000" y="38183"/>
                  </a:lnTo>
                  <a:lnTo>
                    <a:pt x="28637" y="60615"/>
                  </a:lnTo>
                  <a:cubicBezTo>
                    <a:pt x="25296" y="66342"/>
                    <a:pt x="22909" y="72547"/>
                    <a:pt x="21000" y="79229"/>
                  </a:cubicBezTo>
                  <a:lnTo>
                    <a:pt x="0" y="89729"/>
                  </a:lnTo>
                  <a:lnTo>
                    <a:pt x="0" y="113593"/>
                  </a:lnTo>
                  <a:lnTo>
                    <a:pt x="21000" y="124093"/>
                  </a:lnTo>
                  <a:cubicBezTo>
                    <a:pt x="22909" y="130775"/>
                    <a:pt x="25296" y="136980"/>
                    <a:pt x="28637" y="142707"/>
                  </a:cubicBezTo>
                  <a:lnTo>
                    <a:pt x="21000" y="165139"/>
                  </a:lnTo>
                  <a:lnTo>
                    <a:pt x="37705" y="181844"/>
                  </a:lnTo>
                  <a:lnTo>
                    <a:pt x="60137" y="174208"/>
                  </a:lnTo>
                  <a:cubicBezTo>
                    <a:pt x="65865" y="177549"/>
                    <a:pt x="72069" y="179935"/>
                    <a:pt x="78751" y="181844"/>
                  </a:cubicBezTo>
                  <a:lnTo>
                    <a:pt x="89252" y="202845"/>
                  </a:lnTo>
                  <a:lnTo>
                    <a:pt x="113116" y="202845"/>
                  </a:lnTo>
                  <a:lnTo>
                    <a:pt x="123616" y="181844"/>
                  </a:lnTo>
                  <a:cubicBezTo>
                    <a:pt x="130298" y="179935"/>
                    <a:pt x="136502" y="177549"/>
                    <a:pt x="142230" y="174208"/>
                  </a:cubicBezTo>
                  <a:lnTo>
                    <a:pt x="164662" y="181844"/>
                  </a:lnTo>
                  <a:lnTo>
                    <a:pt x="181844" y="165139"/>
                  </a:lnTo>
                  <a:lnTo>
                    <a:pt x="174208" y="142707"/>
                  </a:lnTo>
                  <a:cubicBezTo>
                    <a:pt x="177549" y="136980"/>
                    <a:pt x="180412" y="130298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>
                <a:solidFill>
                  <a:srgbClr val="FCF4ED"/>
                </a:solidFill>
              </a:endParaRPr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CC828D48-F2D8-2270-D784-A2147A76B97D}"/>
                </a:ext>
              </a:extLst>
            </p:cNvPr>
            <p:cNvSpPr/>
            <p:nvPr/>
          </p:nvSpPr>
          <p:spPr>
            <a:xfrm>
              <a:off x="5512578" y="1842181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01661 w 203321"/>
                <a:gd name="connsiteY5" fmla="*/ 137457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478 w 203321"/>
                <a:gd name="connsiteY16" fmla="*/ 37705 h 202844"/>
                <a:gd name="connsiteX17" fmla="*/ 28637 w 203321"/>
                <a:gd name="connsiteY17" fmla="*/ 60137 h 202844"/>
                <a:gd name="connsiteX18" fmla="*/ 21000 w 203321"/>
                <a:gd name="connsiteY18" fmla="*/ 78751 h 202844"/>
                <a:gd name="connsiteX19" fmla="*/ 0 w 203321"/>
                <a:gd name="connsiteY19" fmla="*/ 89252 h 202844"/>
                <a:gd name="connsiteX20" fmla="*/ 0 w 203321"/>
                <a:gd name="connsiteY20" fmla="*/ 113116 h 202844"/>
                <a:gd name="connsiteX21" fmla="*/ 21000 w 203321"/>
                <a:gd name="connsiteY21" fmla="*/ 123616 h 202844"/>
                <a:gd name="connsiteX22" fmla="*/ 28637 w 203321"/>
                <a:gd name="connsiteY22" fmla="*/ 142230 h 202844"/>
                <a:gd name="connsiteX23" fmla="*/ 21478 w 203321"/>
                <a:gd name="connsiteY23" fmla="*/ 164662 h 202844"/>
                <a:gd name="connsiteX24" fmla="*/ 38183 w 203321"/>
                <a:gd name="connsiteY24" fmla="*/ 181367 h 202844"/>
                <a:gd name="connsiteX25" fmla="*/ 60615 w 203321"/>
                <a:gd name="connsiteY25" fmla="*/ 174208 h 202844"/>
                <a:gd name="connsiteX26" fmla="*/ 79229 w 203321"/>
                <a:gd name="connsiteY26" fmla="*/ 181844 h 202844"/>
                <a:gd name="connsiteX27" fmla="*/ 89729 w 203321"/>
                <a:gd name="connsiteY27" fmla="*/ 202845 h 202844"/>
                <a:gd name="connsiteX28" fmla="*/ 113593 w 203321"/>
                <a:gd name="connsiteY28" fmla="*/ 202845 h 202844"/>
                <a:gd name="connsiteX29" fmla="*/ 124093 w 203321"/>
                <a:gd name="connsiteY29" fmla="*/ 181844 h 202844"/>
                <a:gd name="connsiteX30" fmla="*/ 142707 w 203321"/>
                <a:gd name="connsiteY30" fmla="*/ 174208 h 202844"/>
                <a:gd name="connsiteX31" fmla="*/ 165139 w 203321"/>
                <a:gd name="connsiteY31" fmla="*/ 181844 h 202844"/>
                <a:gd name="connsiteX32" fmla="*/ 181844 w 203321"/>
                <a:gd name="connsiteY32" fmla="*/ 164662 h 202844"/>
                <a:gd name="connsiteX33" fmla="*/ 174685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  <a:gd name="connsiteX38" fmla="*/ 174685 w 203321"/>
                <a:gd name="connsiteY38" fmla="*/ 60615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1615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707" y="137457"/>
                    <a:pt x="101661" y="137457"/>
                  </a:cubicBezTo>
                  <a:lnTo>
                    <a:pt x="101661" y="137457"/>
                  </a:lnTo>
                  <a:close/>
                  <a:moveTo>
                    <a:pt x="174685" y="60615"/>
                  </a:move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298" y="22909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09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478" y="37705"/>
                  </a:lnTo>
                  <a:lnTo>
                    <a:pt x="28637" y="60137"/>
                  </a:lnTo>
                  <a:cubicBezTo>
                    <a:pt x="25296" y="65865"/>
                    <a:pt x="22910" y="72547"/>
                    <a:pt x="21000" y="78751"/>
                  </a:cubicBezTo>
                  <a:lnTo>
                    <a:pt x="0" y="89252"/>
                  </a:lnTo>
                  <a:lnTo>
                    <a:pt x="0" y="113116"/>
                  </a:lnTo>
                  <a:lnTo>
                    <a:pt x="21000" y="123616"/>
                  </a:lnTo>
                  <a:cubicBezTo>
                    <a:pt x="22910" y="130298"/>
                    <a:pt x="25296" y="136502"/>
                    <a:pt x="28637" y="142230"/>
                  </a:cubicBezTo>
                  <a:lnTo>
                    <a:pt x="21478" y="164662"/>
                  </a:lnTo>
                  <a:lnTo>
                    <a:pt x="38183" y="181367"/>
                  </a:lnTo>
                  <a:lnTo>
                    <a:pt x="60615" y="174208"/>
                  </a:lnTo>
                  <a:cubicBezTo>
                    <a:pt x="66342" y="177549"/>
                    <a:pt x="72547" y="179935"/>
                    <a:pt x="79229" y="181844"/>
                  </a:cubicBezTo>
                  <a:lnTo>
                    <a:pt x="89729" y="202845"/>
                  </a:lnTo>
                  <a:lnTo>
                    <a:pt x="113593" y="202845"/>
                  </a:lnTo>
                  <a:lnTo>
                    <a:pt x="124093" y="181844"/>
                  </a:lnTo>
                  <a:cubicBezTo>
                    <a:pt x="130775" y="179935"/>
                    <a:pt x="136980" y="177549"/>
                    <a:pt x="142707" y="174208"/>
                  </a:cubicBezTo>
                  <a:lnTo>
                    <a:pt x="165139" y="181844"/>
                  </a:lnTo>
                  <a:lnTo>
                    <a:pt x="181844" y="164662"/>
                  </a:lnTo>
                  <a:lnTo>
                    <a:pt x="174685" y="142707"/>
                  </a:lnTo>
                  <a:cubicBezTo>
                    <a:pt x="178026" y="136980"/>
                    <a:pt x="180412" y="130775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ubicBezTo>
                    <a:pt x="180412" y="72547"/>
                    <a:pt x="178026" y="66342"/>
                    <a:pt x="174685" y="606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>
                <a:solidFill>
                  <a:srgbClr val="FCF4ED"/>
                </a:solidFill>
              </a:endParaRPr>
            </a:p>
          </p:txBody>
        </p:sp>
      </p:grpSp>
      <p:pic>
        <p:nvPicPr>
          <p:cNvPr id="36" name="Grafik 35">
            <a:extLst>
              <a:ext uri="{FF2B5EF4-FFF2-40B4-BE49-F238E27FC236}">
                <a16:creationId xmlns:a16="http://schemas.microsoft.com/office/drawing/2014/main" id="{C94C1B36-D1FC-7B14-E5D6-4DA6A062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628" y="3805878"/>
            <a:ext cx="396756" cy="396756"/>
          </a:xfrm>
          <a:prstGeom prst="rect">
            <a:avLst/>
          </a:prstGeom>
        </p:spPr>
      </p:pic>
      <p:grpSp>
        <p:nvGrpSpPr>
          <p:cNvPr id="42" name="Gruppe 41">
            <a:extLst>
              <a:ext uri="{FF2B5EF4-FFF2-40B4-BE49-F238E27FC236}">
                <a16:creationId xmlns:a16="http://schemas.microsoft.com/office/drawing/2014/main" id="{224F4CCE-DEC5-7054-1480-399C1E0A4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223" y="1402727"/>
            <a:ext cx="398014" cy="285434"/>
            <a:chOff x="523223" y="1402727"/>
            <a:chExt cx="398014" cy="285434"/>
          </a:xfrm>
        </p:grpSpPr>
        <p:sp>
          <p:nvSpPr>
            <p:cNvPr id="43" name="Kombinationstegning 18">
              <a:extLst>
                <a:ext uri="{FF2B5EF4-FFF2-40B4-BE49-F238E27FC236}">
                  <a16:creationId xmlns:a16="http://schemas.microsoft.com/office/drawing/2014/main" id="{B2E896E2-7CF8-9C23-3DF1-DD0DBC6A73D1}"/>
                </a:ext>
              </a:extLst>
            </p:cNvPr>
            <p:cNvSpPr/>
            <p:nvPr/>
          </p:nvSpPr>
          <p:spPr>
            <a:xfrm>
              <a:off x="636942" y="1608371"/>
              <a:ext cx="170577" cy="60176"/>
            </a:xfrm>
            <a:custGeom>
              <a:avLst/>
              <a:gdLst>
                <a:gd name="connsiteX0" fmla="*/ 162523 w 170577"/>
                <a:gd name="connsiteY0" fmla="*/ 36959 h 60176"/>
                <a:gd name="connsiteX1" fmla="*/ 151151 w 170577"/>
                <a:gd name="connsiteY1" fmla="*/ 9950 h 60176"/>
                <a:gd name="connsiteX2" fmla="*/ 148308 w 170577"/>
                <a:gd name="connsiteY2" fmla="*/ 7107 h 60176"/>
                <a:gd name="connsiteX3" fmla="*/ 9950 w 170577"/>
                <a:gd name="connsiteY3" fmla="*/ 0 h 60176"/>
                <a:gd name="connsiteX4" fmla="*/ 8529 w 170577"/>
                <a:gd name="connsiteY4" fmla="*/ 948 h 60176"/>
                <a:gd name="connsiteX5" fmla="*/ 0 w 170577"/>
                <a:gd name="connsiteY5" fmla="*/ 17532 h 60176"/>
                <a:gd name="connsiteX6" fmla="*/ 0 w 170577"/>
                <a:gd name="connsiteY6" fmla="*/ 60176 h 60176"/>
                <a:gd name="connsiteX7" fmla="*/ 170578 w 170577"/>
                <a:gd name="connsiteY7" fmla="*/ 60176 h 60176"/>
                <a:gd name="connsiteX8" fmla="*/ 170578 w 170577"/>
                <a:gd name="connsiteY8" fmla="*/ 45014 h 60176"/>
                <a:gd name="connsiteX9" fmla="*/ 162523 w 170577"/>
                <a:gd name="connsiteY9" fmla="*/ 36959 h 6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77" h="60176">
                  <a:moveTo>
                    <a:pt x="162523" y="36959"/>
                  </a:moveTo>
                  <a:cubicBezTo>
                    <a:pt x="155415" y="29851"/>
                    <a:pt x="151151" y="19901"/>
                    <a:pt x="151151" y="9950"/>
                  </a:cubicBezTo>
                  <a:lnTo>
                    <a:pt x="148308" y="7107"/>
                  </a:lnTo>
                  <a:cubicBezTo>
                    <a:pt x="105190" y="33642"/>
                    <a:pt x="50226" y="30799"/>
                    <a:pt x="9950" y="0"/>
                  </a:cubicBezTo>
                  <a:lnTo>
                    <a:pt x="8529" y="948"/>
                  </a:lnTo>
                  <a:cubicBezTo>
                    <a:pt x="3317" y="4738"/>
                    <a:pt x="0" y="10898"/>
                    <a:pt x="0" y="17532"/>
                  </a:cubicBezTo>
                  <a:lnTo>
                    <a:pt x="0" y="60176"/>
                  </a:lnTo>
                  <a:lnTo>
                    <a:pt x="170578" y="60176"/>
                  </a:lnTo>
                  <a:lnTo>
                    <a:pt x="170578" y="45014"/>
                  </a:lnTo>
                  <a:lnTo>
                    <a:pt x="162523" y="36959"/>
                  </a:ln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4" name="Kombinationstegning 19">
              <a:extLst>
                <a:ext uri="{FF2B5EF4-FFF2-40B4-BE49-F238E27FC236}">
                  <a16:creationId xmlns:a16="http://schemas.microsoft.com/office/drawing/2014/main" id="{6F6AC7B4-C2A8-22BB-EB47-326A56ED13B9}"/>
                </a:ext>
              </a:extLst>
            </p:cNvPr>
            <p:cNvSpPr/>
            <p:nvPr/>
          </p:nvSpPr>
          <p:spPr>
            <a:xfrm>
              <a:off x="810836" y="1420170"/>
              <a:ext cx="67849" cy="84907"/>
            </a:xfrm>
            <a:custGeom>
              <a:avLst/>
              <a:gdLst>
                <a:gd name="connsiteX0" fmla="*/ 32220 w 67849"/>
                <a:gd name="connsiteY0" fmla="*/ 84907 h 84907"/>
                <a:gd name="connsiteX1" fmla="*/ 67283 w 67849"/>
                <a:gd name="connsiteY1" fmla="*/ 35629 h 84907"/>
                <a:gd name="connsiteX2" fmla="*/ 18005 w 67849"/>
                <a:gd name="connsiteY2" fmla="*/ 566 h 84907"/>
                <a:gd name="connsiteX3" fmla="*/ 0 w 67849"/>
                <a:gd name="connsiteY3" fmla="*/ 8147 h 84907"/>
                <a:gd name="connsiteX4" fmla="*/ 32220 w 67849"/>
                <a:gd name="connsiteY4" fmla="*/ 84907 h 8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49" h="84907">
                  <a:moveTo>
                    <a:pt x="32220" y="84907"/>
                  </a:moveTo>
                  <a:cubicBezTo>
                    <a:pt x="55438" y="81117"/>
                    <a:pt x="71074" y="58847"/>
                    <a:pt x="67283" y="35629"/>
                  </a:cubicBezTo>
                  <a:cubicBezTo>
                    <a:pt x="63493" y="12412"/>
                    <a:pt x="41223" y="-3224"/>
                    <a:pt x="18005" y="566"/>
                  </a:cubicBezTo>
                  <a:cubicBezTo>
                    <a:pt x="11372" y="1514"/>
                    <a:pt x="5212" y="4357"/>
                    <a:pt x="0" y="8147"/>
                  </a:cubicBezTo>
                  <a:cubicBezTo>
                    <a:pt x="19427" y="28996"/>
                    <a:pt x="30799" y="56004"/>
                    <a:pt x="32220" y="84907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5" name="Kombinationstegning 20">
              <a:extLst>
                <a:ext uri="{FF2B5EF4-FFF2-40B4-BE49-F238E27FC236}">
                  <a16:creationId xmlns:a16="http://schemas.microsoft.com/office/drawing/2014/main" id="{626759A1-CF0D-F125-2BE9-BA0C7238EC4D}"/>
                </a:ext>
              </a:extLst>
            </p:cNvPr>
            <p:cNvSpPr/>
            <p:nvPr/>
          </p:nvSpPr>
          <p:spPr>
            <a:xfrm>
              <a:off x="825051" y="1517397"/>
              <a:ext cx="96186" cy="84815"/>
            </a:xfrm>
            <a:custGeom>
              <a:avLst/>
              <a:gdLst>
                <a:gd name="connsiteX0" fmla="*/ 87658 w 96186"/>
                <a:gd name="connsiteY0" fmla="*/ 25113 h 84815"/>
                <a:gd name="connsiteX1" fmla="*/ 45961 w 96186"/>
                <a:gd name="connsiteY1" fmla="*/ 5212 h 84815"/>
                <a:gd name="connsiteX2" fmla="*/ 18005 w 96186"/>
                <a:gd name="connsiteY2" fmla="*/ 0 h 84815"/>
                <a:gd name="connsiteX3" fmla="*/ 0 w 96186"/>
                <a:gd name="connsiteY3" fmla="*/ 57807 h 84815"/>
                <a:gd name="connsiteX4" fmla="*/ 2843 w 96186"/>
                <a:gd name="connsiteY4" fmla="*/ 60650 h 84815"/>
                <a:gd name="connsiteX5" fmla="*/ 29851 w 96186"/>
                <a:gd name="connsiteY5" fmla="*/ 72022 h 84815"/>
                <a:gd name="connsiteX6" fmla="*/ 42644 w 96186"/>
                <a:gd name="connsiteY6" fmla="*/ 84815 h 84815"/>
                <a:gd name="connsiteX7" fmla="*/ 96187 w 96186"/>
                <a:gd name="connsiteY7" fmla="*/ 84815 h 84815"/>
                <a:gd name="connsiteX8" fmla="*/ 96187 w 96186"/>
                <a:gd name="connsiteY8" fmla="*/ 42171 h 84815"/>
                <a:gd name="connsiteX9" fmla="*/ 87658 w 96186"/>
                <a:gd name="connsiteY9" fmla="*/ 25113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86" h="84815">
                  <a:moveTo>
                    <a:pt x="87658" y="25113"/>
                  </a:moveTo>
                  <a:cubicBezTo>
                    <a:pt x="75339" y="15636"/>
                    <a:pt x="61124" y="8529"/>
                    <a:pt x="45961" y="5212"/>
                  </a:cubicBezTo>
                  <a:cubicBezTo>
                    <a:pt x="36959" y="2369"/>
                    <a:pt x="27482" y="948"/>
                    <a:pt x="18005" y="0"/>
                  </a:cubicBezTo>
                  <a:cubicBezTo>
                    <a:pt x="17058" y="20375"/>
                    <a:pt x="10898" y="40275"/>
                    <a:pt x="0" y="57807"/>
                  </a:cubicBezTo>
                  <a:lnTo>
                    <a:pt x="2843" y="60650"/>
                  </a:lnTo>
                  <a:cubicBezTo>
                    <a:pt x="12793" y="60650"/>
                    <a:pt x="22744" y="64914"/>
                    <a:pt x="29851" y="72022"/>
                  </a:cubicBezTo>
                  <a:lnTo>
                    <a:pt x="42644" y="84815"/>
                  </a:lnTo>
                  <a:lnTo>
                    <a:pt x="96187" y="84815"/>
                  </a:lnTo>
                  <a:lnTo>
                    <a:pt x="96187" y="42171"/>
                  </a:lnTo>
                  <a:cubicBezTo>
                    <a:pt x="96187" y="35537"/>
                    <a:pt x="93344" y="28903"/>
                    <a:pt x="87658" y="25113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7" name="Kombinationstegning 21">
              <a:extLst>
                <a:ext uri="{FF2B5EF4-FFF2-40B4-BE49-F238E27FC236}">
                  <a16:creationId xmlns:a16="http://schemas.microsoft.com/office/drawing/2014/main" id="{48FA402F-147C-2B80-562B-EDD3633ED35B}"/>
                </a:ext>
              </a:extLst>
            </p:cNvPr>
            <p:cNvSpPr/>
            <p:nvPr/>
          </p:nvSpPr>
          <p:spPr>
            <a:xfrm>
              <a:off x="612776" y="1402727"/>
              <a:ext cx="285431" cy="285434"/>
            </a:xfrm>
            <a:custGeom>
              <a:avLst/>
              <a:gdLst>
                <a:gd name="connsiteX0" fmla="*/ 277189 w 285431"/>
                <a:gd name="connsiteY0" fmla="*/ 241655 h 285434"/>
                <a:gd name="connsiteX1" fmla="*/ 232649 w 285431"/>
                <a:gd name="connsiteY1" fmla="*/ 196642 h 285434"/>
                <a:gd name="connsiteX2" fmla="*/ 209905 w 285431"/>
                <a:gd name="connsiteY2" fmla="*/ 190008 h 285434"/>
                <a:gd name="connsiteX3" fmla="*/ 193795 w 285431"/>
                <a:gd name="connsiteY3" fmla="*/ 174372 h 285434"/>
                <a:gd name="connsiteX4" fmla="*/ 216065 w 285431"/>
                <a:gd name="connsiteY4" fmla="*/ 108984 h 285434"/>
                <a:gd name="connsiteX5" fmla="*/ 108033 w 285431"/>
                <a:gd name="connsiteY5" fmla="*/ 3 h 285434"/>
                <a:gd name="connsiteX6" fmla="*/ 0 w 285431"/>
                <a:gd name="connsiteY6" fmla="*/ 107562 h 285434"/>
                <a:gd name="connsiteX7" fmla="*/ 108033 w 285431"/>
                <a:gd name="connsiteY7" fmla="*/ 216542 h 285434"/>
                <a:gd name="connsiteX8" fmla="*/ 174368 w 285431"/>
                <a:gd name="connsiteY8" fmla="*/ 194273 h 285434"/>
                <a:gd name="connsiteX9" fmla="*/ 190478 w 285431"/>
                <a:gd name="connsiteY9" fmla="*/ 209909 h 285434"/>
                <a:gd name="connsiteX10" fmla="*/ 197112 w 285431"/>
                <a:gd name="connsiteY10" fmla="*/ 232653 h 285434"/>
                <a:gd name="connsiteX11" fmla="*/ 242126 w 285431"/>
                <a:gd name="connsiteY11" fmla="*/ 277666 h 285434"/>
                <a:gd name="connsiteX12" fmla="*/ 277663 w 285431"/>
                <a:gd name="connsiteY12" fmla="*/ 278614 h 285434"/>
                <a:gd name="connsiteX13" fmla="*/ 278610 w 285431"/>
                <a:gd name="connsiteY13" fmla="*/ 243077 h 285434"/>
                <a:gd name="connsiteX14" fmla="*/ 277189 w 285431"/>
                <a:gd name="connsiteY14" fmla="*/ 241655 h 285434"/>
                <a:gd name="connsiteX15" fmla="*/ 277189 w 285431"/>
                <a:gd name="connsiteY15" fmla="*/ 241655 h 285434"/>
                <a:gd name="connsiteX16" fmla="*/ 108506 w 285431"/>
                <a:gd name="connsiteY16" fmla="*/ 22273 h 285434"/>
                <a:gd name="connsiteX17" fmla="*/ 194743 w 285431"/>
                <a:gd name="connsiteY17" fmla="*/ 108510 h 285434"/>
                <a:gd name="connsiteX18" fmla="*/ 174368 w 285431"/>
                <a:gd name="connsiteY18" fmla="*/ 163948 h 285434"/>
                <a:gd name="connsiteX19" fmla="*/ 146886 w 285431"/>
                <a:gd name="connsiteY19" fmla="*/ 153997 h 285434"/>
                <a:gd name="connsiteX20" fmla="*/ 107559 w 285431"/>
                <a:gd name="connsiteY20" fmla="*/ 147838 h 285434"/>
                <a:gd name="connsiteX21" fmla="*/ 68231 w 285431"/>
                <a:gd name="connsiteY21" fmla="*/ 153997 h 285434"/>
                <a:gd name="connsiteX22" fmla="*/ 42644 w 285431"/>
                <a:gd name="connsiteY22" fmla="*/ 164421 h 285434"/>
                <a:gd name="connsiteX23" fmla="*/ 52121 w 285431"/>
                <a:gd name="connsiteY23" fmla="*/ 43122 h 285434"/>
                <a:gd name="connsiteX24" fmla="*/ 108506 w 285431"/>
                <a:gd name="connsiteY24" fmla="*/ 22273 h 28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431" h="285434">
                  <a:moveTo>
                    <a:pt x="277189" y="241655"/>
                  </a:moveTo>
                  <a:lnTo>
                    <a:pt x="232649" y="196642"/>
                  </a:lnTo>
                  <a:cubicBezTo>
                    <a:pt x="226489" y="190956"/>
                    <a:pt x="218434" y="188113"/>
                    <a:pt x="209905" y="190008"/>
                  </a:cubicBezTo>
                  <a:lnTo>
                    <a:pt x="193795" y="174372"/>
                  </a:lnTo>
                  <a:cubicBezTo>
                    <a:pt x="208484" y="155419"/>
                    <a:pt x="216065" y="132675"/>
                    <a:pt x="216065" y="108984"/>
                  </a:cubicBezTo>
                  <a:cubicBezTo>
                    <a:pt x="216539" y="49281"/>
                    <a:pt x="168209" y="477"/>
                    <a:pt x="108033" y="3"/>
                  </a:cubicBezTo>
                  <a:cubicBezTo>
                    <a:pt x="47857" y="-470"/>
                    <a:pt x="0" y="47860"/>
                    <a:pt x="0" y="107562"/>
                  </a:cubicBezTo>
                  <a:cubicBezTo>
                    <a:pt x="0" y="167264"/>
                    <a:pt x="47857" y="216069"/>
                    <a:pt x="108033" y="216542"/>
                  </a:cubicBezTo>
                  <a:cubicBezTo>
                    <a:pt x="131724" y="216542"/>
                    <a:pt x="154941" y="208961"/>
                    <a:pt x="174368" y="194273"/>
                  </a:cubicBezTo>
                  <a:lnTo>
                    <a:pt x="190478" y="209909"/>
                  </a:lnTo>
                  <a:cubicBezTo>
                    <a:pt x="189057" y="217964"/>
                    <a:pt x="191426" y="226493"/>
                    <a:pt x="197112" y="232653"/>
                  </a:cubicBezTo>
                  <a:lnTo>
                    <a:pt x="242126" y="277666"/>
                  </a:lnTo>
                  <a:cubicBezTo>
                    <a:pt x="251602" y="287617"/>
                    <a:pt x="267712" y="288090"/>
                    <a:pt x="277663" y="278614"/>
                  </a:cubicBezTo>
                  <a:cubicBezTo>
                    <a:pt x="287613" y="269137"/>
                    <a:pt x="288087" y="253027"/>
                    <a:pt x="278610" y="243077"/>
                  </a:cubicBezTo>
                  <a:cubicBezTo>
                    <a:pt x="278137" y="242603"/>
                    <a:pt x="277663" y="242129"/>
                    <a:pt x="277189" y="241655"/>
                  </a:cubicBezTo>
                  <a:lnTo>
                    <a:pt x="277189" y="241655"/>
                  </a:lnTo>
                  <a:close/>
                  <a:moveTo>
                    <a:pt x="108506" y="22273"/>
                  </a:moveTo>
                  <a:cubicBezTo>
                    <a:pt x="156363" y="22273"/>
                    <a:pt x="194743" y="60653"/>
                    <a:pt x="194743" y="108510"/>
                  </a:cubicBezTo>
                  <a:cubicBezTo>
                    <a:pt x="194743" y="128884"/>
                    <a:pt x="187636" y="148785"/>
                    <a:pt x="174368" y="163948"/>
                  </a:cubicBezTo>
                  <a:cubicBezTo>
                    <a:pt x="165366" y="159683"/>
                    <a:pt x="156363" y="156366"/>
                    <a:pt x="146886" y="153997"/>
                  </a:cubicBezTo>
                  <a:cubicBezTo>
                    <a:pt x="134093" y="150207"/>
                    <a:pt x="120826" y="147838"/>
                    <a:pt x="107559" y="147838"/>
                  </a:cubicBezTo>
                  <a:cubicBezTo>
                    <a:pt x="94292" y="147838"/>
                    <a:pt x="81024" y="150207"/>
                    <a:pt x="68231" y="153997"/>
                  </a:cubicBezTo>
                  <a:cubicBezTo>
                    <a:pt x="59228" y="156366"/>
                    <a:pt x="50699" y="159683"/>
                    <a:pt x="42644" y="164421"/>
                  </a:cubicBezTo>
                  <a:cubicBezTo>
                    <a:pt x="11846" y="128411"/>
                    <a:pt x="16110" y="73920"/>
                    <a:pt x="52121" y="43122"/>
                  </a:cubicBezTo>
                  <a:cubicBezTo>
                    <a:pt x="67757" y="29381"/>
                    <a:pt x="87658" y="22273"/>
                    <a:pt x="108506" y="22273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9" name="Kombinationstegning 23">
              <a:extLst>
                <a:ext uri="{FF2B5EF4-FFF2-40B4-BE49-F238E27FC236}">
                  <a16:creationId xmlns:a16="http://schemas.microsoft.com/office/drawing/2014/main" id="{F6EBAC6D-245D-67E3-C2BA-660A24976646}"/>
                </a:ext>
              </a:extLst>
            </p:cNvPr>
            <p:cNvSpPr/>
            <p:nvPr/>
          </p:nvSpPr>
          <p:spPr>
            <a:xfrm>
              <a:off x="672479" y="1444427"/>
              <a:ext cx="95713" cy="95713"/>
            </a:xfrm>
            <a:custGeom>
              <a:avLst/>
              <a:gdLst>
                <a:gd name="connsiteX0" fmla="*/ 95713 w 95713"/>
                <a:gd name="connsiteY0" fmla="*/ 47857 h 95713"/>
                <a:gd name="connsiteX1" fmla="*/ 47857 w 95713"/>
                <a:gd name="connsiteY1" fmla="*/ 95713 h 95713"/>
                <a:gd name="connsiteX2" fmla="*/ 0 w 95713"/>
                <a:gd name="connsiteY2" fmla="*/ 47857 h 95713"/>
                <a:gd name="connsiteX3" fmla="*/ 47857 w 95713"/>
                <a:gd name="connsiteY3" fmla="*/ 0 h 95713"/>
                <a:gd name="connsiteX4" fmla="*/ 95713 w 95713"/>
                <a:gd name="connsiteY4" fmla="*/ 47857 h 9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13" h="95713">
                  <a:moveTo>
                    <a:pt x="95713" y="47857"/>
                  </a:moveTo>
                  <a:cubicBezTo>
                    <a:pt x="95713" y="74287"/>
                    <a:pt x="74287" y="95713"/>
                    <a:pt x="47857" y="95713"/>
                  </a:cubicBezTo>
                  <a:cubicBezTo>
                    <a:pt x="21426" y="95713"/>
                    <a:pt x="0" y="74287"/>
                    <a:pt x="0" y="47857"/>
                  </a:cubicBezTo>
                  <a:cubicBezTo>
                    <a:pt x="0" y="21426"/>
                    <a:pt x="21426" y="0"/>
                    <a:pt x="47857" y="0"/>
                  </a:cubicBezTo>
                  <a:cubicBezTo>
                    <a:pt x="74287" y="0"/>
                    <a:pt x="95713" y="21426"/>
                    <a:pt x="95713" y="47857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0" name="Kombinationstegning 24">
              <a:extLst>
                <a:ext uri="{FF2B5EF4-FFF2-40B4-BE49-F238E27FC236}">
                  <a16:creationId xmlns:a16="http://schemas.microsoft.com/office/drawing/2014/main" id="{6124CABA-B470-4961-05AE-22DD89C07D95}"/>
                </a:ext>
              </a:extLst>
            </p:cNvPr>
            <p:cNvSpPr/>
            <p:nvPr/>
          </p:nvSpPr>
          <p:spPr>
            <a:xfrm>
              <a:off x="523223" y="1517397"/>
              <a:ext cx="109454" cy="84815"/>
            </a:xfrm>
            <a:custGeom>
              <a:avLst/>
              <a:gdLst>
                <a:gd name="connsiteX0" fmla="*/ 75812 w 109454"/>
                <a:gd name="connsiteY0" fmla="*/ 0 h 84815"/>
                <a:gd name="connsiteX1" fmla="*/ 50226 w 109454"/>
                <a:gd name="connsiteY1" fmla="*/ 5212 h 84815"/>
                <a:gd name="connsiteX2" fmla="*/ 8529 w 109454"/>
                <a:gd name="connsiteY2" fmla="*/ 25113 h 84815"/>
                <a:gd name="connsiteX3" fmla="*/ 0 w 109454"/>
                <a:gd name="connsiteY3" fmla="*/ 42171 h 84815"/>
                <a:gd name="connsiteX4" fmla="*/ 0 w 109454"/>
                <a:gd name="connsiteY4" fmla="*/ 84815 h 84815"/>
                <a:gd name="connsiteX5" fmla="*/ 102347 w 109454"/>
                <a:gd name="connsiteY5" fmla="*/ 84815 h 84815"/>
                <a:gd name="connsiteX6" fmla="*/ 109454 w 109454"/>
                <a:gd name="connsiteY6" fmla="*/ 77708 h 84815"/>
                <a:gd name="connsiteX7" fmla="*/ 75812 w 109454"/>
                <a:gd name="connsiteY7" fmla="*/ 0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54" h="84815">
                  <a:moveTo>
                    <a:pt x="75812" y="0"/>
                  </a:moveTo>
                  <a:cubicBezTo>
                    <a:pt x="67283" y="948"/>
                    <a:pt x="58755" y="2369"/>
                    <a:pt x="50226" y="5212"/>
                  </a:cubicBezTo>
                  <a:cubicBezTo>
                    <a:pt x="35537" y="9477"/>
                    <a:pt x="21322" y="16584"/>
                    <a:pt x="8529" y="25113"/>
                  </a:cubicBezTo>
                  <a:cubicBezTo>
                    <a:pt x="2843" y="28903"/>
                    <a:pt x="0" y="35537"/>
                    <a:pt x="0" y="42171"/>
                  </a:cubicBezTo>
                  <a:lnTo>
                    <a:pt x="0" y="84815"/>
                  </a:lnTo>
                  <a:lnTo>
                    <a:pt x="102347" y="84815"/>
                  </a:lnTo>
                  <a:cubicBezTo>
                    <a:pt x="104242" y="81972"/>
                    <a:pt x="106611" y="79603"/>
                    <a:pt x="109454" y="77708"/>
                  </a:cubicBezTo>
                  <a:cubicBezTo>
                    <a:pt x="89079" y="56385"/>
                    <a:pt x="77234" y="28903"/>
                    <a:pt x="75812" y="0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1" name="Kombinationstegning 25">
              <a:extLst>
                <a:ext uri="{FF2B5EF4-FFF2-40B4-BE49-F238E27FC236}">
                  <a16:creationId xmlns:a16="http://schemas.microsoft.com/office/drawing/2014/main" id="{86022642-2547-8BA3-9260-E119F0379CD9}"/>
                </a:ext>
              </a:extLst>
            </p:cNvPr>
            <p:cNvSpPr/>
            <p:nvPr/>
          </p:nvSpPr>
          <p:spPr>
            <a:xfrm>
              <a:off x="565645" y="1420040"/>
              <a:ext cx="66558" cy="84563"/>
            </a:xfrm>
            <a:custGeom>
              <a:avLst/>
              <a:gdLst>
                <a:gd name="connsiteX0" fmla="*/ 33390 w 66558"/>
                <a:gd name="connsiteY0" fmla="*/ 84563 h 84563"/>
                <a:gd name="connsiteX1" fmla="*/ 66558 w 66558"/>
                <a:gd name="connsiteY1" fmla="*/ 7330 h 84563"/>
                <a:gd name="connsiteX2" fmla="*/ 7330 w 66558"/>
                <a:gd name="connsiteY2" fmla="*/ 19175 h 84563"/>
                <a:gd name="connsiteX3" fmla="*/ 19175 w 66558"/>
                <a:gd name="connsiteY3" fmla="*/ 78404 h 84563"/>
                <a:gd name="connsiteX4" fmla="*/ 33390 w 66558"/>
                <a:gd name="connsiteY4" fmla="*/ 84563 h 8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8" h="84563">
                  <a:moveTo>
                    <a:pt x="33390" y="84563"/>
                  </a:moveTo>
                  <a:cubicBezTo>
                    <a:pt x="34812" y="55660"/>
                    <a:pt x="46657" y="28652"/>
                    <a:pt x="66558" y="7330"/>
                  </a:cubicBezTo>
                  <a:cubicBezTo>
                    <a:pt x="47131" y="-5937"/>
                    <a:pt x="20597" y="-725"/>
                    <a:pt x="7330" y="19175"/>
                  </a:cubicBezTo>
                  <a:cubicBezTo>
                    <a:pt x="-5937" y="39076"/>
                    <a:pt x="-725" y="65137"/>
                    <a:pt x="19175" y="78404"/>
                  </a:cubicBezTo>
                  <a:cubicBezTo>
                    <a:pt x="23440" y="81247"/>
                    <a:pt x="28178" y="83142"/>
                    <a:pt x="33390" y="84563"/>
                  </a:cubicBezTo>
                  <a:close/>
                </a:path>
              </a:pathLst>
            </a:custGeom>
            <a:solidFill>
              <a:srgbClr val="7030A0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19925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ED2FC-F482-32E3-48BF-FE16C0BA4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D6BD988-C68E-AC80-6A08-B467CD70C6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0713" y="231775"/>
            <a:ext cx="9640887" cy="1128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Værktøj 3: Hvordan kan vi bruge AI?</a:t>
            </a:r>
            <a:endParaRPr kumimoji="0" lang="da-DK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Skab overblik over opgaver/arbejdsgange, hvor AI måske kan være en støtte</a:t>
            </a:r>
          </a:p>
        </p:txBody>
      </p:sp>
      <p:graphicFrame>
        <p:nvGraphicFramePr>
          <p:cNvPr id="2" name="Tabel 1" descr="Udfyld tabellens fire kolonner:&#10;1. Hvilke opgaver/arbejdsgange vil vi gerne have løst bedre, smartere eller hurtigere?&#10;2. Fylder opgaven meget eller gentages den ofte? Sæt kryds.&#10;3. Hvilke dele af opgaven vil det være relevant at få AI til at hjælpe med?&#10;4. Hvilken AI-funktion kan bruges til disse dele? Drøft evt. med jeres digitaliseringsafdeling.">
            <a:extLst>
              <a:ext uri="{FF2B5EF4-FFF2-40B4-BE49-F238E27FC236}">
                <a16:creationId xmlns:a16="http://schemas.microsoft.com/office/drawing/2014/main" id="{9D6ABDC5-F708-18B2-05C6-DA273331E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189612"/>
              </p:ext>
            </p:extLst>
          </p:nvPr>
        </p:nvGraphicFramePr>
        <p:xfrm>
          <a:off x="530930" y="1759483"/>
          <a:ext cx="11130139" cy="4195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988">
                  <a:extLst>
                    <a:ext uri="{9D8B030D-6E8A-4147-A177-3AD203B41FA5}">
                      <a16:colId xmlns:a16="http://schemas.microsoft.com/office/drawing/2014/main" val="3134438227"/>
                    </a:ext>
                  </a:extLst>
                </a:gridCol>
                <a:gridCol w="1782081">
                  <a:extLst>
                    <a:ext uri="{9D8B030D-6E8A-4147-A177-3AD203B41FA5}">
                      <a16:colId xmlns:a16="http://schemas.microsoft.com/office/drawing/2014/main" val="384859598"/>
                    </a:ext>
                  </a:extLst>
                </a:gridCol>
                <a:gridCol w="2782535">
                  <a:extLst>
                    <a:ext uri="{9D8B030D-6E8A-4147-A177-3AD203B41FA5}">
                      <a16:colId xmlns:a16="http://schemas.microsoft.com/office/drawing/2014/main" val="3792867554"/>
                    </a:ext>
                  </a:extLst>
                </a:gridCol>
                <a:gridCol w="2782535">
                  <a:extLst>
                    <a:ext uri="{9D8B030D-6E8A-4147-A177-3AD203B41FA5}">
                      <a16:colId xmlns:a16="http://schemas.microsoft.com/office/drawing/2014/main" val="3143718493"/>
                    </a:ext>
                  </a:extLst>
                </a:gridCol>
              </a:tblGrid>
              <a:tr h="1098299">
                <a:tc>
                  <a:txBody>
                    <a:bodyPr/>
                    <a:lstStyle/>
                    <a:p>
                      <a:r>
                        <a:rPr lang="da-DK" sz="1400"/>
                        <a:t>Hvilke opgaver/arbejdsgange vil vi gerne have løst bedre, smartere eller hurtigere?</a:t>
                      </a:r>
                      <a:endParaRPr lang="da-DK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Fylder opgaven meget eller gentages ofte?</a:t>
                      </a:r>
                      <a:br>
                        <a:rPr lang="da-DK" sz="1400"/>
                      </a:br>
                      <a:r>
                        <a:rPr lang="da-DK" sz="1400" b="0" i="1"/>
                        <a:t>Sæt kryds</a:t>
                      </a:r>
                      <a:endParaRPr lang="da-DK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Hvilke dele af opgaven vil det være relevant at få AI til at hjælpe med?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Hvilken AI-funktion kan bruges til disse dele?</a:t>
                      </a:r>
                      <a:br>
                        <a:rPr lang="da-DK" sz="1400"/>
                      </a:br>
                      <a:r>
                        <a:rPr lang="da-DK" sz="1400" b="0"/>
                        <a:t>Drøft med jeres digitaliseringsafdeling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472909"/>
                  </a:ext>
                </a:extLst>
              </a:tr>
              <a:tr h="44246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47356"/>
                  </a:ext>
                </a:extLst>
              </a:tr>
              <a:tr h="44246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89146"/>
                  </a:ext>
                </a:extLst>
              </a:tr>
              <a:tr h="44246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35886"/>
                  </a:ext>
                </a:extLst>
              </a:tr>
              <a:tr h="44246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973268"/>
                  </a:ext>
                </a:extLst>
              </a:tr>
              <a:tr h="44246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429386"/>
                  </a:ext>
                </a:extLst>
              </a:tr>
              <a:tr h="44246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64036"/>
                  </a:ext>
                </a:extLst>
              </a:tr>
              <a:tr h="44246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7030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23647"/>
                  </a:ext>
                </a:extLst>
              </a:tr>
            </a:tbl>
          </a:graphicData>
        </a:graphic>
      </p:graphicFrame>
      <p:grpSp>
        <p:nvGrpSpPr>
          <p:cNvPr id="9" name="Gruppe 8">
            <a:extLst>
              <a:ext uri="{FF2B5EF4-FFF2-40B4-BE49-F238E27FC236}">
                <a16:creationId xmlns:a16="http://schemas.microsoft.com/office/drawing/2014/main" id="{1E105887-8165-EA60-86A6-0866DE155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35" y="231234"/>
            <a:ext cx="1128904" cy="1128904"/>
            <a:chOff x="337783" y="462953"/>
            <a:chExt cx="1128904" cy="1128904"/>
          </a:xfrm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38194834-7D52-B015-5CB2-197E7DF429E0}"/>
                </a:ext>
              </a:extLst>
            </p:cNvPr>
            <p:cNvSpPr/>
            <p:nvPr/>
          </p:nvSpPr>
          <p:spPr>
            <a:xfrm>
              <a:off x="370023" y="982407"/>
              <a:ext cx="1050866" cy="344893"/>
            </a:xfrm>
            <a:custGeom>
              <a:avLst/>
              <a:gdLst/>
              <a:ahLst/>
              <a:cxnLst/>
              <a:rect l="l" t="t" r="r" b="b"/>
              <a:pathLst>
                <a:path w="1341367" h="1180753">
                  <a:moveTo>
                    <a:pt x="17830" y="0"/>
                  </a:moveTo>
                  <a:lnTo>
                    <a:pt x="1323537" y="0"/>
                  </a:lnTo>
                  <a:cubicBezTo>
                    <a:pt x="1333384" y="0"/>
                    <a:pt x="1341367" y="7983"/>
                    <a:pt x="1341367" y="17830"/>
                  </a:cubicBezTo>
                  <a:lnTo>
                    <a:pt x="1341367" y="1162923"/>
                  </a:lnTo>
                  <a:cubicBezTo>
                    <a:pt x="1341367" y="1167652"/>
                    <a:pt x="1339488" y="1172187"/>
                    <a:pt x="1336145" y="1175531"/>
                  </a:cubicBezTo>
                  <a:cubicBezTo>
                    <a:pt x="1332801" y="1178875"/>
                    <a:pt x="1328266" y="1180753"/>
                    <a:pt x="1323537" y="1180753"/>
                  </a:cubicBezTo>
                  <a:lnTo>
                    <a:pt x="17830" y="1180753"/>
                  </a:lnTo>
                  <a:cubicBezTo>
                    <a:pt x="7983" y="1180753"/>
                    <a:pt x="0" y="1172771"/>
                    <a:pt x="0" y="1162923"/>
                  </a:cubicBezTo>
                  <a:lnTo>
                    <a:pt x="0" y="17830"/>
                  </a:lnTo>
                  <a:cubicBezTo>
                    <a:pt x="0" y="7983"/>
                    <a:pt x="7983" y="0"/>
                    <a:pt x="17830" y="0"/>
                  </a:cubicBezTo>
                  <a:close/>
                </a:path>
              </a:pathLst>
            </a:custGeom>
            <a:noFill/>
            <a:ln w="38100" cap="sq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ctr" defTabSz="2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VÆRKTØJ</a:t>
              </a:r>
              <a:endPara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Grafik 13" descr="Lommekniv kontur">
              <a:extLst>
                <a:ext uri="{FF2B5EF4-FFF2-40B4-BE49-F238E27FC236}">
                  <a16:creationId xmlns:a16="http://schemas.microsoft.com/office/drawing/2014/main" id="{31CB8E22-EF40-0A70-0715-CDDF276B7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7783" y="462953"/>
              <a:ext cx="1128904" cy="1128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48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B4A3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475C61-F438-7FD6-EB36-5A867CDF8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CDECAE7-1F2E-8A1C-8FEE-E56A6AC2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52" y="433879"/>
            <a:ext cx="10571803" cy="7078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a-DK" sz="1600" b="0">
                <a:solidFill>
                  <a:srgbClr val="000000"/>
                </a:solidFill>
                <a:latin typeface="Avenir Next"/>
              </a:rPr>
              <a:t>Vejledning:</a:t>
            </a:r>
            <a:br>
              <a:rPr lang="da-DK" sz="2900">
                <a:latin typeface="Avenir Next"/>
              </a:rPr>
            </a:br>
            <a:r>
              <a:rPr lang="da-DK" sz="2900">
                <a:latin typeface="Avenir Next"/>
              </a:rPr>
              <a:t>Værktøj 4: Skal vi tage denne AI-løsning i brug?</a:t>
            </a:r>
          </a:p>
        </p:txBody>
      </p:sp>
      <p:sp>
        <p:nvSpPr>
          <p:cNvPr id="23" name="Pladsholder til indhold 2">
            <a:extLst>
              <a:ext uri="{FF2B5EF4-FFF2-40B4-BE49-F238E27FC236}">
                <a16:creationId xmlns:a16="http://schemas.microsoft.com/office/drawing/2014/main" id="{00D30F51-FE6A-3E64-7229-E8AE4D30205D}"/>
              </a:ext>
            </a:extLst>
          </p:cNvPr>
          <p:cNvSpPr txBox="1">
            <a:spLocks/>
          </p:cNvSpPr>
          <p:nvPr/>
        </p:nvSpPr>
        <p:spPr>
          <a:xfrm>
            <a:off x="983639" y="1386887"/>
            <a:ext cx="808740" cy="2379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2AB4A3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Formål</a:t>
            </a:r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srgbClr val="2AB4A3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1B9E5CEA-5214-C211-03AF-958E92D45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02" y="1260802"/>
            <a:ext cx="3087092" cy="19221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da-DK" sz="1200" b="1">
                <a:solidFill>
                  <a:srgbClr val="FF0000"/>
                </a:solidFill>
                <a:latin typeface="Avenir Next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da-DK" sz="1200" b="1">
              <a:latin typeface="Avenir Next"/>
              <a:cs typeface="Times New Roman"/>
            </a:endParaRP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cs typeface="Times New Roman"/>
              </a:rPr>
              <a:t>At vurdere, om I skal tage en konkret AI-løsning i brug til en bestemt opgave eller arbejdsgang.</a:t>
            </a:r>
            <a:endParaRPr lang="da-DK" sz="1200"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</a:pPr>
            <a:r>
              <a:rPr lang="da-DK" sz="1200">
                <a:latin typeface="Avenir Next"/>
                <a:cs typeface="Times New Roman"/>
              </a:rPr>
              <a:t>At komme omkring både de tekniske, juridiske og etiske overvejelser i forhold til at bruge en AI-løsning, der kan skabe værdi for kerneopgaven.</a:t>
            </a:r>
            <a:endParaRPr lang="da-DK" sz="1200"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</a:pPr>
            <a:endParaRPr lang="da-DK" sz="12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02EBA279-3E80-BEA0-1F6E-A762E2EDA29A}"/>
              </a:ext>
            </a:extLst>
          </p:cNvPr>
          <p:cNvSpPr txBox="1"/>
          <p:nvPr/>
        </p:nvSpPr>
        <p:spPr>
          <a:xfrm>
            <a:off x="983639" y="3874776"/>
            <a:ext cx="162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1">
                <a:solidFill>
                  <a:srgbClr val="2AB4A3"/>
                </a:solidFill>
                <a:latin typeface="Avenir Next" panose="020B0503020202020204" pitchFamily="34" charset="0"/>
              </a:rPr>
              <a:t>Anvendelse</a:t>
            </a:r>
            <a:endParaRPr lang="da-DK" sz="1400">
              <a:solidFill>
                <a:srgbClr val="2AB4A3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944E940-A8DE-AF54-4494-21D55488961E}"/>
              </a:ext>
            </a:extLst>
          </p:cNvPr>
          <p:cNvSpPr txBox="1"/>
          <p:nvPr/>
        </p:nvSpPr>
        <p:spPr>
          <a:xfrm>
            <a:off x="443475" y="4249329"/>
            <a:ext cx="2977256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1200" b="1"/>
              <a:t>Målgruppe – operationelle niveau</a:t>
            </a:r>
            <a:r>
              <a:rPr lang="da-DK" sz="1200">
                <a:latin typeface="Avenir Next"/>
              </a:rPr>
              <a:t>: Ledere og medarbejdere.</a:t>
            </a:r>
            <a:br>
              <a:rPr lang="da-DK" sz="1200">
                <a:latin typeface="Avenir Next" panose="020B0503020202020204" pitchFamily="34" charset="0"/>
              </a:rPr>
            </a:br>
            <a:endParaRPr lang="da-DK" sz="1200">
              <a:latin typeface="Avenir Next" panose="020B0503020202020204" pitchFamily="34" charset="0"/>
            </a:endParaRPr>
          </a:p>
          <a:p>
            <a:r>
              <a:rPr lang="da-DK" sz="1200" b="1">
                <a:latin typeface="Avenir Next"/>
              </a:rPr>
              <a:t>Anledning</a:t>
            </a:r>
            <a:r>
              <a:rPr lang="da-DK" sz="1200">
                <a:latin typeface="Avenir Next"/>
              </a:rPr>
              <a:t>: Personalemøde, ledermøde, MED-udvalgsmøde e.l.</a:t>
            </a:r>
          </a:p>
          <a:p>
            <a:br>
              <a:rPr lang="da-DK" sz="1200" b="1">
                <a:latin typeface="Avenir Next" panose="020B0503020202020204" pitchFamily="34" charset="0"/>
              </a:rPr>
            </a:br>
            <a:r>
              <a:rPr lang="da-DK" sz="1200" b="1">
                <a:latin typeface="Avenir Next"/>
              </a:rPr>
              <a:t>Tid</a:t>
            </a:r>
            <a:r>
              <a:rPr lang="da-DK" sz="1200">
                <a:latin typeface="Avenir Next"/>
              </a:rPr>
              <a:t>: 30-60 minutter</a:t>
            </a:r>
          </a:p>
          <a:p>
            <a:endParaRPr lang="da-DK" sz="1200">
              <a:latin typeface="Avenir Next" panose="020B0503020202020204" pitchFamily="34" charset="0"/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835955CD-437B-C767-7DB8-B3E07C007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628" y="3805878"/>
            <a:ext cx="396756" cy="39675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8AF7693-F095-8A06-52B3-FA59BE4F8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5843" y="1358429"/>
            <a:ext cx="4639052" cy="5501528"/>
          </a:xfrm>
          <a:prstGeom prst="rect">
            <a:avLst/>
          </a:prstGeom>
          <a:solidFill>
            <a:srgbClr val="2AB4A3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C28E4908-2C25-F45F-9301-6A80380604E7}"/>
              </a:ext>
            </a:extLst>
          </p:cNvPr>
          <p:cNvSpPr txBox="1">
            <a:spLocks/>
          </p:cNvSpPr>
          <p:nvPr/>
        </p:nvSpPr>
        <p:spPr>
          <a:xfrm>
            <a:off x="4460151" y="1552998"/>
            <a:ext cx="2546985" cy="4639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FDF4EE"/>
                </a:solidFill>
                <a:latin typeface="Avenir Next" panose="020B0503020202020204" pitchFamily="34" charset="0"/>
              </a:rPr>
              <a:t>Værktøjet trin for trin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D6421203-2320-B7CB-C019-8BCF62FA9275}"/>
              </a:ext>
            </a:extLst>
          </p:cNvPr>
          <p:cNvSpPr txBox="1">
            <a:spLocks/>
          </p:cNvSpPr>
          <p:nvPr/>
        </p:nvSpPr>
        <p:spPr>
          <a:xfrm>
            <a:off x="4203091" y="2167412"/>
            <a:ext cx="3776671" cy="449960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r>
              <a:rPr lang="da-DK" sz="1200">
                <a:solidFill>
                  <a:schemeClr val="bg1"/>
                </a:solidFill>
                <a:ea typeface="+mn-lt"/>
                <a:cs typeface="+mn-lt"/>
              </a:rPr>
              <a:t>Print værktøjet ud eller udfyldt det digitalt </a:t>
            </a:r>
            <a:endParaRPr lang="da-DK">
              <a:solidFill>
                <a:schemeClr val="bg1"/>
              </a:solidFill>
            </a:endParaRPr>
          </a:p>
          <a:p>
            <a:pPr>
              <a:buAutoNum type="arabicPeriod"/>
            </a:pPr>
            <a:r>
              <a:rPr lang="da-DK" sz="1200">
                <a:solidFill>
                  <a:schemeClr val="bg1"/>
                </a:solidFill>
              </a:rPr>
              <a:t>Vælg den AI-anvendelse, I vil fokusere på.</a:t>
            </a:r>
            <a:endParaRPr lang="da-DK">
              <a:solidFill>
                <a:schemeClr val="bg1"/>
              </a:solidFill>
            </a:endParaRPr>
          </a:p>
          <a:p>
            <a:pPr>
              <a:buAutoNum type="arabicPeriod"/>
            </a:pPr>
            <a:r>
              <a:rPr lang="da-DK" sz="1200" err="1">
                <a:solidFill>
                  <a:schemeClr val="bg1"/>
                </a:solidFill>
              </a:rPr>
              <a:t>Forudfyld</a:t>
            </a:r>
            <a:r>
              <a:rPr lang="da-DK" sz="1200">
                <a:solidFill>
                  <a:schemeClr val="bg1"/>
                </a:solidFill>
              </a:rPr>
              <a:t> de to nederste bokse – gerne i dialog med jeres hhv. tekniske og juridiske stab.</a:t>
            </a:r>
            <a:endParaRPr lang="da-DK">
              <a:solidFill>
                <a:schemeClr val="bg1"/>
              </a:solidFill>
            </a:endParaRPr>
          </a:p>
          <a:p>
            <a:pPr>
              <a:buAutoNum type="arabicPeriod"/>
            </a:pPr>
            <a:r>
              <a:rPr lang="da-DK" sz="1200">
                <a:solidFill>
                  <a:schemeClr val="bg1"/>
                </a:solidFill>
              </a:rPr>
              <a:t>Introducér deltagerne for værktøjet, og gennemgå de </a:t>
            </a:r>
            <a:r>
              <a:rPr lang="da-DK" sz="1200" err="1">
                <a:solidFill>
                  <a:schemeClr val="bg1"/>
                </a:solidFill>
              </a:rPr>
              <a:t>forudfyldte</a:t>
            </a:r>
            <a:r>
              <a:rPr lang="da-DK" sz="1200">
                <a:solidFill>
                  <a:schemeClr val="bg1"/>
                </a:solidFill>
              </a:rPr>
              <a:t> felter.</a:t>
            </a:r>
            <a:endParaRPr lang="da-DK">
              <a:solidFill>
                <a:schemeClr val="bg1"/>
              </a:solidFill>
            </a:endParaRPr>
          </a:p>
          <a:p>
            <a:pPr>
              <a:buAutoNum type="arabicPeriod"/>
            </a:pPr>
            <a:r>
              <a:rPr lang="da-DK" sz="1200">
                <a:solidFill>
                  <a:schemeClr val="bg1"/>
                </a:solidFill>
              </a:rPr>
              <a:t>Bed deltagerne gruppevis eller fælles om at forholde sig til 'Vil vi bruge AI?, dvs. om teknologien reelt skaber værdi. </a:t>
            </a:r>
          </a:p>
          <a:p>
            <a:pPr>
              <a:buAutoNum type="arabicPeriod"/>
            </a:pPr>
            <a:r>
              <a:rPr lang="da-DK" sz="1200">
                <a:solidFill>
                  <a:schemeClr val="bg1"/>
                </a:solidFill>
              </a:rPr>
              <a:t>Bed derefter deltagerne se samlet på de tre nederste felter. Invitér derudfra til en fælles drøftelse af de etiske overvejelser, og udfyld så sammen det øverste felt: '</a:t>
            </a:r>
            <a:r>
              <a:rPr lang="da-DK" sz="1200" i="1">
                <a:solidFill>
                  <a:schemeClr val="bg1"/>
                </a:solidFill>
              </a:rPr>
              <a:t>Bør vi bruge AI?</a:t>
            </a:r>
            <a:r>
              <a:rPr lang="da-DK" sz="1200">
                <a:solidFill>
                  <a:schemeClr val="bg1"/>
                </a:solidFill>
              </a:rPr>
              <a:t>'</a:t>
            </a:r>
            <a:br>
              <a:rPr lang="da-DK" sz="1200"/>
            </a:br>
            <a:br>
              <a:rPr lang="da-DK" sz="1200"/>
            </a:br>
            <a:r>
              <a:rPr lang="da-DK" sz="1200" i="1">
                <a:solidFill>
                  <a:schemeClr val="bg1"/>
                </a:solidFill>
              </a:rPr>
              <a:t>Spørg ind til argumenter både for og imod at bruge AI.</a:t>
            </a:r>
          </a:p>
          <a:p>
            <a:pPr>
              <a:buAutoNum type="arabicPeriod"/>
            </a:pPr>
            <a:r>
              <a:rPr lang="da-DK" sz="1200">
                <a:solidFill>
                  <a:schemeClr val="bg1"/>
                </a:solidFill>
              </a:rPr>
              <a:t>Brug den udfyldte skabelon til at beslutte, om I vil gå videre med at implementere den pågældende brug af AI. </a:t>
            </a:r>
          </a:p>
          <a:p>
            <a:pPr marL="0" indent="0">
              <a:buNone/>
            </a:pPr>
            <a:r>
              <a:rPr lang="da-DK" sz="12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Værktøjet er inspireret af Aarhus Kommunes </a:t>
            </a:r>
            <a:r>
              <a:rPr lang="da-DK" sz="1200" i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AI-screeningsværktøj: Kan vi? Må vi? Bør vi? </a:t>
            </a:r>
            <a:endParaRPr lang="da-DK" sz="1200" i="1">
              <a:solidFill>
                <a:schemeClr val="bg1"/>
              </a:solidFill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8460A44-2AB3-11D5-2F29-ECEB80E1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223" y="1402727"/>
            <a:ext cx="398014" cy="285434"/>
            <a:chOff x="523223" y="1402727"/>
            <a:chExt cx="398014" cy="285434"/>
          </a:xfrm>
          <a:solidFill>
            <a:srgbClr val="2AB4A3"/>
          </a:solidFill>
        </p:grpSpPr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51334592-1CD5-7451-724A-014105079D22}"/>
                </a:ext>
              </a:extLst>
            </p:cNvPr>
            <p:cNvSpPr/>
            <p:nvPr/>
          </p:nvSpPr>
          <p:spPr>
            <a:xfrm>
              <a:off x="636942" y="1608371"/>
              <a:ext cx="170577" cy="60176"/>
            </a:xfrm>
            <a:custGeom>
              <a:avLst/>
              <a:gdLst>
                <a:gd name="connsiteX0" fmla="*/ 162523 w 170577"/>
                <a:gd name="connsiteY0" fmla="*/ 36959 h 60176"/>
                <a:gd name="connsiteX1" fmla="*/ 151151 w 170577"/>
                <a:gd name="connsiteY1" fmla="*/ 9950 h 60176"/>
                <a:gd name="connsiteX2" fmla="*/ 148308 w 170577"/>
                <a:gd name="connsiteY2" fmla="*/ 7107 h 60176"/>
                <a:gd name="connsiteX3" fmla="*/ 9950 w 170577"/>
                <a:gd name="connsiteY3" fmla="*/ 0 h 60176"/>
                <a:gd name="connsiteX4" fmla="*/ 8529 w 170577"/>
                <a:gd name="connsiteY4" fmla="*/ 948 h 60176"/>
                <a:gd name="connsiteX5" fmla="*/ 0 w 170577"/>
                <a:gd name="connsiteY5" fmla="*/ 17532 h 60176"/>
                <a:gd name="connsiteX6" fmla="*/ 0 w 170577"/>
                <a:gd name="connsiteY6" fmla="*/ 60176 h 60176"/>
                <a:gd name="connsiteX7" fmla="*/ 170578 w 170577"/>
                <a:gd name="connsiteY7" fmla="*/ 60176 h 60176"/>
                <a:gd name="connsiteX8" fmla="*/ 170578 w 170577"/>
                <a:gd name="connsiteY8" fmla="*/ 45014 h 60176"/>
                <a:gd name="connsiteX9" fmla="*/ 162523 w 170577"/>
                <a:gd name="connsiteY9" fmla="*/ 36959 h 6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77" h="60176">
                  <a:moveTo>
                    <a:pt x="162523" y="36959"/>
                  </a:moveTo>
                  <a:cubicBezTo>
                    <a:pt x="155415" y="29851"/>
                    <a:pt x="151151" y="19901"/>
                    <a:pt x="151151" y="9950"/>
                  </a:cubicBezTo>
                  <a:lnTo>
                    <a:pt x="148308" y="7107"/>
                  </a:lnTo>
                  <a:cubicBezTo>
                    <a:pt x="105190" y="33642"/>
                    <a:pt x="50226" y="30799"/>
                    <a:pt x="9950" y="0"/>
                  </a:cubicBezTo>
                  <a:lnTo>
                    <a:pt x="8529" y="948"/>
                  </a:lnTo>
                  <a:cubicBezTo>
                    <a:pt x="3317" y="4738"/>
                    <a:pt x="0" y="10898"/>
                    <a:pt x="0" y="17532"/>
                  </a:cubicBezTo>
                  <a:lnTo>
                    <a:pt x="0" y="60176"/>
                  </a:lnTo>
                  <a:lnTo>
                    <a:pt x="170578" y="60176"/>
                  </a:lnTo>
                  <a:lnTo>
                    <a:pt x="170578" y="45014"/>
                  </a:lnTo>
                  <a:lnTo>
                    <a:pt x="162523" y="36959"/>
                  </a:ln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914554A7-0ED8-AA24-8619-69B8513E1400}"/>
                </a:ext>
              </a:extLst>
            </p:cNvPr>
            <p:cNvSpPr/>
            <p:nvPr/>
          </p:nvSpPr>
          <p:spPr>
            <a:xfrm>
              <a:off x="810836" y="1420170"/>
              <a:ext cx="67849" cy="84907"/>
            </a:xfrm>
            <a:custGeom>
              <a:avLst/>
              <a:gdLst>
                <a:gd name="connsiteX0" fmla="*/ 32220 w 67849"/>
                <a:gd name="connsiteY0" fmla="*/ 84907 h 84907"/>
                <a:gd name="connsiteX1" fmla="*/ 67283 w 67849"/>
                <a:gd name="connsiteY1" fmla="*/ 35629 h 84907"/>
                <a:gd name="connsiteX2" fmla="*/ 18005 w 67849"/>
                <a:gd name="connsiteY2" fmla="*/ 566 h 84907"/>
                <a:gd name="connsiteX3" fmla="*/ 0 w 67849"/>
                <a:gd name="connsiteY3" fmla="*/ 8147 h 84907"/>
                <a:gd name="connsiteX4" fmla="*/ 32220 w 67849"/>
                <a:gd name="connsiteY4" fmla="*/ 84907 h 8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49" h="84907">
                  <a:moveTo>
                    <a:pt x="32220" y="84907"/>
                  </a:moveTo>
                  <a:cubicBezTo>
                    <a:pt x="55438" y="81117"/>
                    <a:pt x="71074" y="58847"/>
                    <a:pt x="67283" y="35629"/>
                  </a:cubicBezTo>
                  <a:cubicBezTo>
                    <a:pt x="63493" y="12412"/>
                    <a:pt x="41223" y="-3224"/>
                    <a:pt x="18005" y="566"/>
                  </a:cubicBezTo>
                  <a:cubicBezTo>
                    <a:pt x="11372" y="1514"/>
                    <a:pt x="5212" y="4357"/>
                    <a:pt x="0" y="8147"/>
                  </a:cubicBezTo>
                  <a:cubicBezTo>
                    <a:pt x="19427" y="28996"/>
                    <a:pt x="30799" y="56004"/>
                    <a:pt x="32220" y="84907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797B1B32-C9D4-D9D8-5605-74046BFA1A5A}"/>
                </a:ext>
              </a:extLst>
            </p:cNvPr>
            <p:cNvSpPr/>
            <p:nvPr/>
          </p:nvSpPr>
          <p:spPr>
            <a:xfrm>
              <a:off x="825051" y="1517397"/>
              <a:ext cx="96186" cy="84815"/>
            </a:xfrm>
            <a:custGeom>
              <a:avLst/>
              <a:gdLst>
                <a:gd name="connsiteX0" fmla="*/ 87658 w 96186"/>
                <a:gd name="connsiteY0" fmla="*/ 25113 h 84815"/>
                <a:gd name="connsiteX1" fmla="*/ 45961 w 96186"/>
                <a:gd name="connsiteY1" fmla="*/ 5212 h 84815"/>
                <a:gd name="connsiteX2" fmla="*/ 18005 w 96186"/>
                <a:gd name="connsiteY2" fmla="*/ 0 h 84815"/>
                <a:gd name="connsiteX3" fmla="*/ 0 w 96186"/>
                <a:gd name="connsiteY3" fmla="*/ 57807 h 84815"/>
                <a:gd name="connsiteX4" fmla="*/ 2843 w 96186"/>
                <a:gd name="connsiteY4" fmla="*/ 60650 h 84815"/>
                <a:gd name="connsiteX5" fmla="*/ 29851 w 96186"/>
                <a:gd name="connsiteY5" fmla="*/ 72022 h 84815"/>
                <a:gd name="connsiteX6" fmla="*/ 42644 w 96186"/>
                <a:gd name="connsiteY6" fmla="*/ 84815 h 84815"/>
                <a:gd name="connsiteX7" fmla="*/ 96187 w 96186"/>
                <a:gd name="connsiteY7" fmla="*/ 84815 h 84815"/>
                <a:gd name="connsiteX8" fmla="*/ 96187 w 96186"/>
                <a:gd name="connsiteY8" fmla="*/ 42171 h 84815"/>
                <a:gd name="connsiteX9" fmla="*/ 87658 w 96186"/>
                <a:gd name="connsiteY9" fmla="*/ 25113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86" h="84815">
                  <a:moveTo>
                    <a:pt x="87658" y="25113"/>
                  </a:moveTo>
                  <a:cubicBezTo>
                    <a:pt x="75339" y="15636"/>
                    <a:pt x="61124" y="8529"/>
                    <a:pt x="45961" y="5212"/>
                  </a:cubicBezTo>
                  <a:cubicBezTo>
                    <a:pt x="36959" y="2369"/>
                    <a:pt x="27482" y="948"/>
                    <a:pt x="18005" y="0"/>
                  </a:cubicBezTo>
                  <a:cubicBezTo>
                    <a:pt x="17058" y="20375"/>
                    <a:pt x="10898" y="40275"/>
                    <a:pt x="0" y="57807"/>
                  </a:cubicBezTo>
                  <a:lnTo>
                    <a:pt x="2843" y="60650"/>
                  </a:lnTo>
                  <a:cubicBezTo>
                    <a:pt x="12793" y="60650"/>
                    <a:pt x="22744" y="64914"/>
                    <a:pt x="29851" y="72022"/>
                  </a:cubicBezTo>
                  <a:lnTo>
                    <a:pt x="42644" y="84815"/>
                  </a:lnTo>
                  <a:lnTo>
                    <a:pt x="96187" y="84815"/>
                  </a:lnTo>
                  <a:lnTo>
                    <a:pt x="96187" y="42171"/>
                  </a:lnTo>
                  <a:cubicBezTo>
                    <a:pt x="96187" y="35537"/>
                    <a:pt x="93344" y="28903"/>
                    <a:pt x="87658" y="25113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2" name="Kombinationstegning 21">
              <a:extLst>
                <a:ext uri="{FF2B5EF4-FFF2-40B4-BE49-F238E27FC236}">
                  <a16:creationId xmlns:a16="http://schemas.microsoft.com/office/drawing/2014/main" id="{3621F1D2-9939-CFCC-0516-EB1B981C2BA9}"/>
                </a:ext>
              </a:extLst>
            </p:cNvPr>
            <p:cNvSpPr/>
            <p:nvPr/>
          </p:nvSpPr>
          <p:spPr>
            <a:xfrm>
              <a:off x="612776" y="1402727"/>
              <a:ext cx="285431" cy="285434"/>
            </a:xfrm>
            <a:custGeom>
              <a:avLst/>
              <a:gdLst>
                <a:gd name="connsiteX0" fmla="*/ 277189 w 285431"/>
                <a:gd name="connsiteY0" fmla="*/ 241655 h 285434"/>
                <a:gd name="connsiteX1" fmla="*/ 232649 w 285431"/>
                <a:gd name="connsiteY1" fmla="*/ 196642 h 285434"/>
                <a:gd name="connsiteX2" fmla="*/ 209905 w 285431"/>
                <a:gd name="connsiteY2" fmla="*/ 190008 h 285434"/>
                <a:gd name="connsiteX3" fmla="*/ 193795 w 285431"/>
                <a:gd name="connsiteY3" fmla="*/ 174372 h 285434"/>
                <a:gd name="connsiteX4" fmla="*/ 216065 w 285431"/>
                <a:gd name="connsiteY4" fmla="*/ 108984 h 285434"/>
                <a:gd name="connsiteX5" fmla="*/ 108033 w 285431"/>
                <a:gd name="connsiteY5" fmla="*/ 3 h 285434"/>
                <a:gd name="connsiteX6" fmla="*/ 0 w 285431"/>
                <a:gd name="connsiteY6" fmla="*/ 107562 h 285434"/>
                <a:gd name="connsiteX7" fmla="*/ 108033 w 285431"/>
                <a:gd name="connsiteY7" fmla="*/ 216542 h 285434"/>
                <a:gd name="connsiteX8" fmla="*/ 174368 w 285431"/>
                <a:gd name="connsiteY8" fmla="*/ 194273 h 285434"/>
                <a:gd name="connsiteX9" fmla="*/ 190478 w 285431"/>
                <a:gd name="connsiteY9" fmla="*/ 209909 h 285434"/>
                <a:gd name="connsiteX10" fmla="*/ 197112 w 285431"/>
                <a:gd name="connsiteY10" fmla="*/ 232653 h 285434"/>
                <a:gd name="connsiteX11" fmla="*/ 242126 w 285431"/>
                <a:gd name="connsiteY11" fmla="*/ 277666 h 285434"/>
                <a:gd name="connsiteX12" fmla="*/ 277663 w 285431"/>
                <a:gd name="connsiteY12" fmla="*/ 278614 h 285434"/>
                <a:gd name="connsiteX13" fmla="*/ 278610 w 285431"/>
                <a:gd name="connsiteY13" fmla="*/ 243077 h 285434"/>
                <a:gd name="connsiteX14" fmla="*/ 277189 w 285431"/>
                <a:gd name="connsiteY14" fmla="*/ 241655 h 285434"/>
                <a:gd name="connsiteX15" fmla="*/ 277189 w 285431"/>
                <a:gd name="connsiteY15" fmla="*/ 241655 h 285434"/>
                <a:gd name="connsiteX16" fmla="*/ 108506 w 285431"/>
                <a:gd name="connsiteY16" fmla="*/ 22273 h 285434"/>
                <a:gd name="connsiteX17" fmla="*/ 194743 w 285431"/>
                <a:gd name="connsiteY17" fmla="*/ 108510 h 285434"/>
                <a:gd name="connsiteX18" fmla="*/ 174368 w 285431"/>
                <a:gd name="connsiteY18" fmla="*/ 163948 h 285434"/>
                <a:gd name="connsiteX19" fmla="*/ 146886 w 285431"/>
                <a:gd name="connsiteY19" fmla="*/ 153997 h 285434"/>
                <a:gd name="connsiteX20" fmla="*/ 107559 w 285431"/>
                <a:gd name="connsiteY20" fmla="*/ 147838 h 285434"/>
                <a:gd name="connsiteX21" fmla="*/ 68231 w 285431"/>
                <a:gd name="connsiteY21" fmla="*/ 153997 h 285434"/>
                <a:gd name="connsiteX22" fmla="*/ 42644 w 285431"/>
                <a:gd name="connsiteY22" fmla="*/ 164421 h 285434"/>
                <a:gd name="connsiteX23" fmla="*/ 52121 w 285431"/>
                <a:gd name="connsiteY23" fmla="*/ 43122 h 285434"/>
                <a:gd name="connsiteX24" fmla="*/ 108506 w 285431"/>
                <a:gd name="connsiteY24" fmla="*/ 22273 h 28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431" h="285434">
                  <a:moveTo>
                    <a:pt x="277189" y="241655"/>
                  </a:moveTo>
                  <a:lnTo>
                    <a:pt x="232649" y="196642"/>
                  </a:lnTo>
                  <a:cubicBezTo>
                    <a:pt x="226489" y="190956"/>
                    <a:pt x="218434" y="188113"/>
                    <a:pt x="209905" y="190008"/>
                  </a:cubicBezTo>
                  <a:lnTo>
                    <a:pt x="193795" y="174372"/>
                  </a:lnTo>
                  <a:cubicBezTo>
                    <a:pt x="208484" y="155419"/>
                    <a:pt x="216065" y="132675"/>
                    <a:pt x="216065" y="108984"/>
                  </a:cubicBezTo>
                  <a:cubicBezTo>
                    <a:pt x="216539" y="49281"/>
                    <a:pt x="168209" y="477"/>
                    <a:pt x="108033" y="3"/>
                  </a:cubicBezTo>
                  <a:cubicBezTo>
                    <a:pt x="47857" y="-470"/>
                    <a:pt x="0" y="47860"/>
                    <a:pt x="0" y="107562"/>
                  </a:cubicBezTo>
                  <a:cubicBezTo>
                    <a:pt x="0" y="167264"/>
                    <a:pt x="47857" y="216069"/>
                    <a:pt x="108033" y="216542"/>
                  </a:cubicBezTo>
                  <a:cubicBezTo>
                    <a:pt x="131724" y="216542"/>
                    <a:pt x="154941" y="208961"/>
                    <a:pt x="174368" y="194273"/>
                  </a:cubicBezTo>
                  <a:lnTo>
                    <a:pt x="190478" y="209909"/>
                  </a:lnTo>
                  <a:cubicBezTo>
                    <a:pt x="189057" y="217964"/>
                    <a:pt x="191426" y="226493"/>
                    <a:pt x="197112" y="232653"/>
                  </a:cubicBezTo>
                  <a:lnTo>
                    <a:pt x="242126" y="277666"/>
                  </a:lnTo>
                  <a:cubicBezTo>
                    <a:pt x="251602" y="287617"/>
                    <a:pt x="267712" y="288090"/>
                    <a:pt x="277663" y="278614"/>
                  </a:cubicBezTo>
                  <a:cubicBezTo>
                    <a:pt x="287613" y="269137"/>
                    <a:pt x="288087" y="253027"/>
                    <a:pt x="278610" y="243077"/>
                  </a:cubicBezTo>
                  <a:cubicBezTo>
                    <a:pt x="278137" y="242603"/>
                    <a:pt x="277663" y="242129"/>
                    <a:pt x="277189" y="241655"/>
                  </a:cubicBezTo>
                  <a:lnTo>
                    <a:pt x="277189" y="241655"/>
                  </a:lnTo>
                  <a:close/>
                  <a:moveTo>
                    <a:pt x="108506" y="22273"/>
                  </a:moveTo>
                  <a:cubicBezTo>
                    <a:pt x="156363" y="22273"/>
                    <a:pt x="194743" y="60653"/>
                    <a:pt x="194743" y="108510"/>
                  </a:cubicBezTo>
                  <a:cubicBezTo>
                    <a:pt x="194743" y="128884"/>
                    <a:pt x="187636" y="148785"/>
                    <a:pt x="174368" y="163948"/>
                  </a:cubicBezTo>
                  <a:cubicBezTo>
                    <a:pt x="165366" y="159683"/>
                    <a:pt x="156363" y="156366"/>
                    <a:pt x="146886" y="153997"/>
                  </a:cubicBezTo>
                  <a:cubicBezTo>
                    <a:pt x="134093" y="150207"/>
                    <a:pt x="120826" y="147838"/>
                    <a:pt x="107559" y="147838"/>
                  </a:cubicBezTo>
                  <a:cubicBezTo>
                    <a:pt x="94292" y="147838"/>
                    <a:pt x="81024" y="150207"/>
                    <a:pt x="68231" y="153997"/>
                  </a:cubicBezTo>
                  <a:cubicBezTo>
                    <a:pt x="59228" y="156366"/>
                    <a:pt x="50699" y="159683"/>
                    <a:pt x="42644" y="164421"/>
                  </a:cubicBezTo>
                  <a:cubicBezTo>
                    <a:pt x="11846" y="128411"/>
                    <a:pt x="16110" y="73920"/>
                    <a:pt x="52121" y="43122"/>
                  </a:cubicBezTo>
                  <a:cubicBezTo>
                    <a:pt x="67757" y="29381"/>
                    <a:pt x="87658" y="22273"/>
                    <a:pt x="108506" y="22273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4" name="Kombinationstegning 23">
              <a:extLst>
                <a:ext uri="{FF2B5EF4-FFF2-40B4-BE49-F238E27FC236}">
                  <a16:creationId xmlns:a16="http://schemas.microsoft.com/office/drawing/2014/main" id="{E88C2114-B5BE-37D9-CFD9-91BB2E0A22CB}"/>
                </a:ext>
              </a:extLst>
            </p:cNvPr>
            <p:cNvSpPr/>
            <p:nvPr/>
          </p:nvSpPr>
          <p:spPr>
            <a:xfrm>
              <a:off x="672479" y="1444427"/>
              <a:ext cx="95713" cy="95713"/>
            </a:xfrm>
            <a:custGeom>
              <a:avLst/>
              <a:gdLst>
                <a:gd name="connsiteX0" fmla="*/ 95713 w 95713"/>
                <a:gd name="connsiteY0" fmla="*/ 47857 h 95713"/>
                <a:gd name="connsiteX1" fmla="*/ 47857 w 95713"/>
                <a:gd name="connsiteY1" fmla="*/ 95713 h 95713"/>
                <a:gd name="connsiteX2" fmla="*/ 0 w 95713"/>
                <a:gd name="connsiteY2" fmla="*/ 47857 h 95713"/>
                <a:gd name="connsiteX3" fmla="*/ 47857 w 95713"/>
                <a:gd name="connsiteY3" fmla="*/ 0 h 95713"/>
                <a:gd name="connsiteX4" fmla="*/ 95713 w 95713"/>
                <a:gd name="connsiteY4" fmla="*/ 47857 h 9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13" h="95713">
                  <a:moveTo>
                    <a:pt x="95713" y="47857"/>
                  </a:moveTo>
                  <a:cubicBezTo>
                    <a:pt x="95713" y="74287"/>
                    <a:pt x="74287" y="95713"/>
                    <a:pt x="47857" y="95713"/>
                  </a:cubicBezTo>
                  <a:cubicBezTo>
                    <a:pt x="21426" y="95713"/>
                    <a:pt x="0" y="74287"/>
                    <a:pt x="0" y="47857"/>
                  </a:cubicBezTo>
                  <a:cubicBezTo>
                    <a:pt x="0" y="21426"/>
                    <a:pt x="21426" y="0"/>
                    <a:pt x="47857" y="0"/>
                  </a:cubicBezTo>
                  <a:cubicBezTo>
                    <a:pt x="74287" y="0"/>
                    <a:pt x="95713" y="21426"/>
                    <a:pt x="95713" y="47857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5" name="Kombinationstegning 24">
              <a:extLst>
                <a:ext uri="{FF2B5EF4-FFF2-40B4-BE49-F238E27FC236}">
                  <a16:creationId xmlns:a16="http://schemas.microsoft.com/office/drawing/2014/main" id="{75FBD2D9-1262-5D5F-38B1-368A695B498A}"/>
                </a:ext>
              </a:extLst>
            </p:cNvPr>
            <p:cNvSpPr/>
            <p:nvPr/>
          </p:nvSpPr>
          <p:spPr>
            <a:xfrm>
              <a:off x="523223" y="1517397"/>
              <a:ext cx="109454" cy="84815"/>
            </a:xfrm>
            <a:custGeom>
              <a:avLst/>
              <a:gdLst>
                <a:gd name="connsiteX0" fmla="*/ 75812 w 109454"/>
                <a:gd name="connsiteY0" fmla="*/ 0 h 84815"/>
                <a:gd name="connsiteX1" fmla="*/ 50226 w 109454"/>
                <a:gd name="connsiteY1" fmla="*/ 5212 h 84815"/>
                <a:gd name="connsiteX2" fmla="*/ 8529 w 109454"/>
                <a:gd name="connsiteY2" fmla="*/ 25113 h 84815"/>
                <a:gd name="connsiteX3" fmla="*/ 0 w 109454"/>
                <a:gd name="connsiteY3" fmla="*/ 42171 h 84815"/>
                <a:gd name="connsiteX4" fmla="*/ 0 w 109454"/>
                <a:gd name="connsiteY4" fmla="*/ 84815 h 84815"/>
                <a:gd name="connsiteX5" fmla="*/ 102347 w 109454"/>
                <a:gd name="connsiteY5" fmla="*/ 84815 h 84815"/>
                <a:gd name="connsiteX6" fmla="*/ 109454 w 109454"/>
                <a:gd name="connsiteY6" fmla="*/ 77708 h 84815"/>
                <a:gd name="connsiteX7" fmla="*/ 75812 w 109454"/>
                <a:gd name="connsiteY7" fmla="*/ 0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54" h="84815">
                  <a:moveTo>
                    <a:pt x="75812" y="0"/>
                  </a:moveTo>
                  <a:cubicBezTo>
                    <a:pt x="67283" y="948"/>
                    <a:pt x="58755" y="2369"/>
                    <a:pt x="50226" y="5212"/>
                  </a:cubicBezTo>
                  <a:cubicBezTo>
                    <a:pt x="35537" y="9477"/>
                    <a:pt x="21322" y="16584"/>
                    <a:pt x="8529" y="25113"/>
                  </a:cubicBezTo>
                  <a:cubicBezTo>
                    <a:pt x="2843" y="28903"/>
                    <a:pt x="0" y="35537"/>
                    <a:pt x="0" y="42171"/>
                  </a:cubicBezTo>
                  <a:lnTo>
                    <a:pt x="0" y="84815"/>
                  </a:lnTo>
                  <a:lnTo>
                    <a:pt x="102347" y="84815"/>
                  </a:lnTo>
                  <a:cubicBezTo>
                    <a:pt x="104242" y="81972"/>
                    <a:pt x="106611" y="79603"/>
                    <a:pt x="109454" y="77708"/>
                  </a:cubicBezTo>
                  <a:cubicBezTo>
                    <a:pt x="89079" y="56385"/>
                    <a:pt x="77234" y="28903"/>
                    <a:pt x="75812" y="0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BFFBE62-7865-BCC6-AD9D-2483F2C44480}"/>
                </a:ext>
              </a:extLst>
            </p:cNvPr>
            <p:cNvSpPr/>
            <p:nvPr/>
          </p:nvSpPr>
          <p:spPr>
            <a:xfrm>
              <a:off x="565645" y="1420040"/>
              <a:ext cx="66558" cy="84563"/>
            </a:xfrm>
            <a:custGeom>
              <a:avLst/>
              <a:gdLst>
                <a:gd name="connsiteX0" fmla="*/ 33390 w 66558"/>
                <a:gd name="connsiteY0" fmla="*/ 84563 h 84563"/>
                <a:gd name="connsiteX1" fmla="*/ 66558 w 66558"/>
                <a:gd name="connsiteY1" fmla="*/ 7330 h 84563"/>
                <a:gd name="connsiteX2" fmla="*/ 7330 w 66558"/>
                <a:gd name="connsiteY2" fmla="*/ 19175 h 84563"/>
                <a:gd name="connsiteX3" fmla="*/ 19175 w 66558"/>
                <a:gd name="connsiteY3" fmla="*/ 78404 h 84563"/>
                <a:gd name="connsiteX4" fmla="*/ 33390 w 66558"/>
                <a:gd name="connsiteY4" fmla="*/ 84563 h 8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8" h="84563">
                  <a:moveTo>
                    <a:pt x="33390" y="84563"/>
                  </a:moveTo>
                  <a:cubicBezTo>
                    <a:pt x="34812" y="55660"/>
                    <a:pt x="46657" y="28652"/>
                    <a:pt x="66558" y="7330"/>
                  </a:cubicBezTo>
                  <a:cubicBezTo>
                    <a:pt x="47131" y="-5937"/>
                    <a:pt x="20597" y="-725"/>
                    <a:pt x="7330" y="19175"/>
                  </a:cubicBezTo>
                  <a:cubicBezTo>
                    <a:pt x="-5937" y="39076"/>
                    <a:pt x="-725" y="65137"/>
                    <a:pt x="19175" y="78404"/>
                  </a:cubicBezTo>
                  <a:cubicBezTo>
                    <a:pt x="23440" y="81247"/>
                    <a:pt x="28178" y="83142"/>
                    <a:pt x="33390" y="84563"/>
                  </a:cubicBezTo>
                  <a:close/>
                </a:path>
              </a:pathLst>
            </a:custGeom>
            <a:grpFill/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CE703EA-3346-F92E-2A0C-386F0347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773710" y="6565900"/>
            <a:ext cx="466510" cy="393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fld id="{ED41E4B6-8C0E-AA4D-BADC-88D0D282BB41}" type="slidenum">
              <a:rPr lang="da-DK" sz="1200" smtClean="0"/>
              <a:pPr algn="ctr">
                <a:lnSpc>
                  <a:spcPct val="120000"/>
                </a:lnSpc>
              </a:pPr>
              <a:t>9</a:t>
            </a:fld>
            <a:endParaRPr lang="da-DK" sz="120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245D4CCD-DB39-E835-CBA8-CEB07C4BE0EF}"/>
              </a:ext>
            </a:extLst>
          </p:cNvPr>
          <p:cNvSpPr txBox="1">
            <a:spLocks/>
          </p:cNvSpPr>
          <p:nvPr/>
        </p:nvSpPr>
        <p:spPr>
          <a:xfrm>
            <a:off x="8743901" y="1494677"/>
            <a:ext cx="3025793" cy="4581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>
                <a:solidFill>
                  <a:srgbClr val="14B4A3"/>
                </a:solidFill>
                <a:latin typeface="Avenir Next"/>
              </a:rPr>
              <a:t>Faciliteringstips</a:t>
            </a:r>
            <a:endParaRPr lang="da-DK" sz="1400" b="1">
              <a:solidFill>
                <a:srgbClr val="14B4A3"/>
              </a:solidFill>
              <a:latin typeface="Avenir Next" panose="020B0503020202020204" pitchFamily="34" charset="0"/>
            </a:endParaRPr>
          </a:p>
        </p:txBody>
      </p:sp>
      <p:sp>
        <p:nvSpPr>
          <p:cNvPr id="27" name="Pladsholder til indhold 2">
            <a:extLst>
              <a:ext uri="{FF2B5EF4-FFF2-40B4-BE49-F238E27FC236}">
                <a16:creationId xmlns:a16="http://schemas.microsoft.com/office/drawing/2014/main" id="{2D64E42C-1C95-9D90-48E5-EF97CB2742D3}"/>
              </a:ext>
            </a:extLst>
          </p:cNvPr>
          <p:cNvSpPr txBox="1">
            <a:spLocks/>
          </p:cNvSpPr>
          <p:nvPr/>
        </p:nvSpPr>
        <p:spPr>
          <a:xfrm>
            <a:off x="8740542" y="2003113"/>
            <a:ext cx="2925830" cy="407359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Sørg for at målrette brugen af værktøjet i forhold til den konkrete medarbejder- og ledergruppe for at  komme hele vejen rundt om argumenterne. </a:t>
            </a:r>
          </a:p>
          <a:p>
            <a:pPr>
              <a:lnSpc>
                <a:spcPct val="100000"/>
              </a:lnSpc>
            </a:pPr>
            <a:r>
              <a:rPr lang="da-DK" sz="1200">
                <a:latin typeface="Avenir Next"/>
                <a:ea typeface="Times New Roman" panose="02020603050405020304" pitchFamily="18" charset="0"/>
                <a:cs typeface="Times New Roman"/>
              </a:rPr>
              <a:t>Spørg gerne ind fra forskellige perspektiver – både for og imod: Hvordan ser sagen ud fra fx et borger-, medarbejder-, leder-, jura- eller it-perspektiv.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b="1">
                <a:latin typeface="Avenir Next"/>
              </a:rPr>
              <a:t>Variation: </a:t>
            </a:r>
            <a:r>
              <a:rPr lang="da-DK" sz="1200">
                <a:latin typeface="Avenir Next"/>
              </a:rPr>
              <a:t>Værktøjet er tænkt til at vurdere en specifik AI-anvendelse, men kan også bruges til en mere generel drøftelse af AI-anvendelsen fx på et fagområde eller for en overordnet opgavetype.</a:t>
            </a:r>
          </a:p>
        </p:txBody>
      </p:sp>
      <p:grpSp>
        <p:nvGrpSpPr>
          <p:cNvPr id="28" name="Grafik 26">
            <a:extLst>
              <a:ext uri="{FF2B5EF4-FFF2-40B4-BE49-F238E27FC236}">
                <a16:creationId xmlns:a16="http://schemas.microsoft.com/office/drawing/2014/main" id="{DA86C9AA-9657-700E-DE29-E069BBA20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5003" y="1528622"/>
            <a:ext cx="311186" cy="376575"/>
            <a:chOff x="5512578" y="1668450"/>
            <a:chExt cx="311186" cy="376575"/>
          </a:xfrm>
          <a:solidFill>
            <a:srgbClr val="FDF4EE"/>
          </a:solidFill>
        </p:grpSpPr>
        <p:sp>
          <p:nvSpPr>
            <p:cNvPr id="30" name="Kombinationstegning 29">
              <a:extLst>
                <a:ext uri="{FF2B5EF4-FFF2-40B4-BE49-F238E27FC236}">
                  <a16:creationId xmlns:a16="http://schemas.microsoft.com/office/drawing/2014/main" id="{05A685D9-128C-17F1-E042-2686F812E90E}"/>
                </a:ext>
              </a:extLst>
            </p:cNvPr>
            <p:cNvSpPr/>
            <p:nvPr/>
          </p:nvSpPr>
          <p:spPr>
            <a:xfrm>
              <a:off x="5620443" y="1668450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82321 w 203321"/>
                <a:gd name="connsiteY5" fmla="*/ 79229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000 w 203321"/>
                <a:gd name="connsiteY16" fmla="*/ 38183 h 202844"/>
                <a:gd name="connsiteX17" fmla="*/ 28637 w 203321"/>
                <a:gd name="connsiteY17" fmla="*/ 60615 h 202844"/>
                <a:gd name="connsiteX18" fmla="*/ 21000 w 203321"/>
                <a:gd name="connsiteY18" fmla="*/ 79229 h 202844"/>
                <a:gd name="connsiteX19" fmla="*/ 0 w 203321"/>
                <a:gd name="connsiteY19" fmla="*/ 89729 h 202844"/>
                <a:gd name="connsiteX20" fmla="*/ 0 w 203321"/>
                <a:gd name="connsiteY20" fmla="*/ 113593 h 202844"/>
                <a:gd name="connsiteX21" fmla="*/ 21000 w 203321"/>
                <a:gd name="connsiteY21" fmla="*/ 124093 h 202844"/>
                <a:gd name="connsiteX22" fmla="*/ 28637 w 203321"/>
                <a:gd name="connsiteY22" fmla="*/ 142707 h 202844"/>
                <a:gd name="connsiteX23" fmla="*/ 21000 w 203321"/>
                <a:gd name="connsiteY23" fmla="*/ 165139 h 202844"/>
                <a:gd name="connsiteX24" fmla="*/ 37705 w 203321"/>
                <a:gd name="connsiteY24" fmla="*/ 181844 h 202844"/>
                <a:gd name="connsiteX25" fmla="*/ 60137 w 203321"/>
                <a:gd name="connsiteY25" fmla="*/ 174208 h 202844"/>
                <a:gd name="connsiteX26" fmla="*/ 78751 w 203321"/>
                <a:gd name="connsiteY26" fmla="*/ 181844 h 202844"/>
                <a:gd name="connsiteX27" fmla="*/ 89252 w 203321"/>
                <a:gd name="connsiteY27" fmla="*/ 202845 h 202844"/>
                <a:gd name="connsiteX28" fmla="*/ 113116 w 203321"/>
                <a:gd name="connsiteY28" fmla="*/ 202845 h 202844"/>
                <a:gd name="connsiteX29" fmla="*/ 123616 w 203321"/>
                <a:gd name="connsiteY29" fmla="*/ 181844 h 202844"/>
                <a:gd name="connsiteX30" fmla="*/ 142230 w 203321"/>
                <a:gd name="connsiteY30" fmla="*/ 174208 h 202844"/>
                <a:gd name="connsiteX31" fmla="*/ 164662 w 203321"/>
                <a:gd name="connsiteY31" fmla="*/ 181844 h 202844"/>
                <a:gd name="connsiteX32" fmla="*/ 181844 w 203321"/>
                <a:gd name="connsiteY32" fmla="*/ 165139 h 202844"/>
                <a:gd name="connsiteX33" fmla="*/ 174208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2092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229" y="137457"/>
                    <a:pt x="101661" y="137457"/>
                  </a:cubicBezTo>
                  <a:close/>
                  <a:moveTo>
                    <a:pt x="182321" y="79229"/>
                  </a:moveTo>
                  <a:cubicBezTo>
                    <a:pt x="180412" y="72547"/>
                    <a:pt x="178026" y="66342"/>
                    <a:pt x="174685" y="60615"/>
                  </a:cubicBez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775" y="22910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10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000" y="38183"/>
                  </a:lnTo>
                  <a:lnTo>
                    <a:pt x="28637" y="60615"/>
                  </a:lnTo>
                  <a:cubicBezTo>
                    <a:pt x="25296" y="66342"/>
                    <a:pt x="22909" y="72547"/>
                    <a:pt x="21000" y="79229"/>
                  </a:cubicBezTo>
                  <a:lnTo>
                    <a:pt x="0" y="89729"/>
                  </a:lnTo>
                  <a:lnTo>
                    <a:pt x="0" y="113593"/>
                  </a:lnTo>
                  <a:lnTo>
                    <a:pt x="21000" y="124093"/>
                  </a:lnTo>
                  <a:cubicBezTo>
                    <a:pt x="22909" y="130775"/>
                    <a:pt x="25296" y="136980"/>
                    <a:pt x="28637" y="142707"/>
                  </a:cubicBezTo>
                  <a:lnTo>
                    <a:pt x="21000" y="165139"/>
                  </a:lnTo>
                  <a:lnTo>
                    <a:pt x="37705" y="181844"/>
                  </a:lnTo>
                  <a:lnTo>
                    <a:pt x="60137" y="174208"/>
                  </a:lnTo>
                  <a:cubicBezTo>
                    <a:pt x="65865" y="177549"/>
                    <a:pt x="72069" y="179935"/>
                    <a:pt x="78751" y="181844"/>
                  </a:cubicBezTo>
                  <a:lnTo>
                    <a:pt x="89252" y="202845"/>
                  </a:lnTo>
                  <a:lnTo>
                    <a:pt x="113116" y="202845"/>
                  </a:lnTo>
                  <a:lnTo>
                    <a:pt x="123616" y="181844"/>
                  </a:lnTo>
                  <a:cubicBezTo>
                    <a:pt x="130298" y="179935"/>
                    <a:pt x="136502" y="177549"/>
                    <a:pt x="142230" y="174208"/>
                  </a:cubicBezTo>
                  <a:lnTo>
                    <a:pt x="164662" y="181844"/>
                  </a:lnTo>
                  <a:lnTo>
                    <a:pt x="181844" y="165139"/>
                  </a:lnTo>
                  <a:lnTo>
                    <a:pt x="174208" y="142707"/>
                  </a:lnTo>
                  <a:cubicBezTo>
                    <a:pt x="177549" y="136980"/>
                    <a:pt x="180412" y="130298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>
                <a:solidFill>
                  <a:srgbClr val="FCF4ED"/>
                </a:solidFill>
              </a:endParaRPr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599DBE61-2AC6-AE3A-B2E4-2D9D57CDB054}"/>
                </a:ext>
              </a:extLst>
            </p:cNvPr>
            <p:cNvSpPr/>
            <p:nvPr/>
          </p:nvSpPr>
          <p:spPr>
            <a:xfrm>
              <a:off x="5512578" y="1842181"/>
              <a:ext cx="203321" cy="202844"/>
            </a:xfrm>
            <a:custGeom>
              <a:avLst/>
              <a:gdLst>
                <a:gd name="connsiteX0" fmla="*/ 101661 w 203321"/>
                <a:gd name="connsiteY0" fmla="*/ 137457 h 202844"/>
                <a:gd name="connsiteX1" fmla="*/ 65865 w 203321"/>
                <a:gd name="connsiteY1" fmla="*/ 101661 h 202844"/>
                <a:gd name="connsiteX2" fmla="*/ 101661 w 203321"/>
                <a:gd name="connsiteY2" fmla="*/ 65865 h 202844"/>
                <a:gd name="connsiteX3" fmla="*/ 137457 w 203321"/>
                <a:gd name="connsiteY3" fmla="*/ 101661 h 202844"/>
                <a:gd name="connsiteX4" fmla="*/ 101661 w 203321"/>
                <a:gd name="connsiteY4" fmla="*/ 137457 h 202844"/>
                <a:gd name="connsiteX5" fmla="*/ 101661 w 203321"/>
                <a:gd name="connsiteY5" fmla="*/ 137457 h 202844"/>
                <a:gd name="connsiteX6" fmla="*/ 174685 w 203321"/>
                <a:gd name="connsiteY6" fmla="*/ 60615 h 202844"/>
                <a:gd name="connsiteX7" fmla="*/ 182321 w 203321"/>
                <a:gd name="connsiteY7" fmla="*/ 38183 h 202844"/>
                <a:gd name="connsiteX8" fmla="*/ 165139 w 203321"/>
                <a:gd name="connsiteY8" fmla="*/ 21000 h 202844"/>
                <a:gd name="connsiteX9" fmla="*/ 142707 w 203321"/>
                <a:gd name="connsiteY9" fmla="*/ 28637 h 202844"/>
                <a:gd name="connsiteX10" fmla="*/ 124093 w 203321"/>
                <a:gd name="connsiteY10" fmla="*/ 21000 h 202844"/>
                <a:gd name="connsiteX11" fmla="*/ 113593 w 203321"/>
                <a:gd name="connsiteY11" fmla="*/ 0 h 202844"/>
                <a:gd name="connsiteX12" fmla="*/ 89729 w 203321"/>
                <a:gd name="connsiteY12" fmla="*/ 0 h 202844"/>
                <a:gd name="connsiteX13" fmla="*/ 79229 w 203321"/>
                <a:gd name="connsiteY13" fmla="*/ 21000 h 202844"/>
                <a:gd name="connsiteX14" fmla="*/ 60615 w 203321"/>
                <a:gd name="connsiteY14" fmla="*/ 28637 h 202844"/>
                <a:gd name="connsiteX15" fmla="*/ 38183 w 203321"/>
                <a:gd name="connsiteY15" fmla="*/ 21000 h 202844"/>
                <a:gd name="connsiteX16" fmla="*/ 21478 w 203321"/>
                <a:gd name="connsiteY16" fmla="*/ 37705 h 202844"/>
                <a:gd name="connsiteX17" fmla="*/ 28637 w 203321"/>
                <a:gd name="connsiteY17" fmla="*/ 60137 h 202844"/>
                <a:gd name="connsiteX18" fmla="*/ 21000 w 203321"/>
                <a:gd name="connsiteY18" fmla="*/ 78751 h 202844"/>
                <a:gd name="connsiteX19" fmla="*/ 0 w 203321"/>
                <a:gd name="connsiteY19" fmla="*/ 89252 h 202844"/>
                <a:gd name="connsiteX20" fmla="*/ 0 w 203321"/>
                <a:gd name="connsiteY20" fmla="*/ 113116 h 202844"/>
                <a:gd name="connsiteX21" fmla="*/ 21000 w 203321"/>
                <a:gd name="connsiteY21" fmla="*/ 123616 h 202844"/>
                <a:gd name="connsiteX22" fmla="*/ 28637 w 203321"/>
                <a:gd name="connsiteY22" fmla="*/ 142230 h 202844"/>
                <a:gd name="connsiteX23" fmla="*/ 21478 w 203321"/>
                <a:gd name="connsiteY23" fmla="*/ 164662 h 202844"/>
                <a:gd name="connsiteX24" fmla="*/ 38183 w 203321"/>
                <a:gd name="connsiteY24" fmla="*/ 181367 h 202844"/>
                <a:gd name="connsiteX25" fmla="*/ 60615 w 203321"/>
                <a:gd name="connsiteY25" fmla="*/ 174208 h 202844"/>
                <a:gd name="connsiteX26" fmla="*/ 79229 w 203321"/>
                <a:gd name="connsiteY26" fmla="*/ 181844 h 202844"/>
                <a:gd name="connsiteX27" fmla="*/ 89729 w 203321"/>
                <a:gd name="connsiteY27" fmla="*/ 202845 h 202844"/>
                <a:gd name="connsiteX28" fmla="*/ 113593 w 203321"/>
                <a:gd name="connsiteY28" fmla="*/ 202845 h 202844"/>
                <a:gd name="connsiteX29" fmla="*/ 124093 w 203321"/>
                <a:gd name="connsiteY29" fmla="*/ 181844 h 202844"/>
                <a:gd name="connsiteX30" fmla="*/ 142707 w 203321"/>
                <a:gd name="connsiteY30" fmla="*/ 174208 h 202844"/>
                <a:gd name="connsiteX31" fmla="*/ 165139 w 203321"/>
                <a:gd name="connsiteY31" fmla="*/ 181844 h 202844"/>
                <a:gd name="connsiteX32" fmla="*/ 181844 w 203321"/>
                <a:gd name="connsiteY32" fmla="*/ 164662 h 202844"/>
                <a:gd name="connsiteX33" fmla="*/ 174685 w 203321"/>
                <a:gd name="connsiteY33" fmla="*/ 142707 h 202844"/>
                <a:gd name="connsiteX34" fmla="*/ 182321 w 203321"/>
                <a:gd name="connsiteY34" fmla="*/ 124093 h 202844"/>
                <a:gd name="connsiteX35" fmla="*/ 203322 w 203321"/>
                <a:gd name="connsiteY35" fmla="*/ 113593 h 202844"/>
                <a:gd name="connsiteX36" fmla="*/ 203322 w 203321"/>
                <a:gd name="connsiteY36" fmla="*/ 89729 h 202844"/>
                <a:gd name="connsiteX37" fmla="*/ 182321 w 203321"/>
                <a:gd name="connsiteY37" fmla="*/ 79229 h 202844"/>
                <a:gd name="connsiteX38" fmla="*/ 174685 w 203321"/>
                <a:gd name="connsiteY38" fmla="*/ 60615 h 2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3321" h="202844">
                  <a:moveTo>
                    <a:pt x="101661" y="137457"/>
                  </a:moveTo>
                  <a:cubicBezTo>
                    <a:pt x="81615" y="137457"/>
                    <a:pt x="65865" y="121229"/>
                    <a:pt x="65865" y="101661"/>
                  </a:cubicBezTo>
                  <a:cubicBezTo>
                    <a:pt x="65865" y="81615"/>
                    <a:pt x="82092" y="65865"/>
                    <a:pt x="101661" y="65865"/>
                  </a:cubicBezTo>
                  <a:cubicBezTo>
                    <a:pt x="121707" y="65865"/>
                    <a:pt x="137457" y="82092"/>
                    <a:pt x="137457" y="101661"/>
                  </a:cubicBezTo>
                  <a:cubicBezTo>
                    <a:pt x="137457" y="121229"/>
                    <a:pt x="121707" y="137457"/>
                    <a:pt x="101661" y="137457"/>
                  </a:cubicBezTo>
                  <a:lnTo>
                    <a:pt x="101661" y="137457"/>
                  </a:lnTo>
                  <a:close/>
                  <a:moveTo>
                    <a:pt x="174685" y="60615"/>
                  </a:moveTo>
                  <a:lnTo>
                    <a:pt x="182321" y="38183"/>
                  </a:lnTo>
                  <a:lnTo>
                    <a:pt x="165139" y="21000"/>
                  </a:lnTo>
                  <a:lnTo>
                    <a:pt x="142707" y="28637"/>
                  </a:lnTo>
                  <a:cubicBezTo>
                    <a:pt x="136980" y="25296"/>
                    <a:pt x="130298" y="22909"/>
                    <a:pt x="124093" y="21000"/>
                  </a:cubicBezTo>
                  <a:lnTo>
                    <a:pt x="113593" y="0"/>
                  </a:lnTo>
                  <a:lnTo>
                    <a:pt x="89729" y="0"/>
                  </a:lnTo>
                  <a:lnTo>
                    <a:pt x="79229" y="21000"/>
                  </a:lnTo>
                  <a:cubicBezTo>
                    <a:pt x="72547" y="22909"/>
                    <a:pt x="66342" y="25296"/>
                    <a:pt x="60615" y="28637"/>
                  </a:cubicBezTo>
                  <a:lnTo>
                    <a:pt x="38183" y="21000"/>
                  </a:lnTo>
                  <a:lnTo>
                    <a:pt x="21478" y="37705"/>
                  </a:lnTo>
                  <a:lnTo>
                    <a:pt x="28637" y="60137"/>
                  </a:lnTo>
                  <a:cubicBezTo>
                    <a:pt x="25296" y="65865"/>
                    <a:pt x="22910" y="72547"/>
                    <a:pt x="21000" y="78751"/>
                  </a:cubicBezTo>
                  <a:lnTo>
                    <a:pt x="0" y="89252"/>
                  </a:lnTo>
                  <a:lnTo>
                    <a:pt x="0" y="113116"/>
                  </a:lnTo>
                  <a:lnTo>
                    <a:pt x="21000" y="123616"/>
                  </a:lnTo>
                  <a:cubicBezTo>
                    <a:pt x="22910" y="130298"/>
                    <a:pt x="25296" y="136502"/>
                    <a:pt x="28637" y="142230"/>
                  </a:cubicBezTo>
                  <a:lnTo>
                    <a:pt x="21478" y="164662"/>
                  </a:lnTo>
                  <a:lnTo>
                    <a:pt x="38183" y="181367"/>
                  </a:lnTo>
                  <a:lnTo>
                    <a:pt x="60615" y="174208"/>
                  </a:lnTo>
                  <a:cubicBezTo>
                    <a:pt x="66342" y="177549"/>
                    <a:pt x="72547" y="179935"/>
                    <a:pt x="79229" y="181844"/>
                  </a:cubicBezTo>
                  <a:lnTo>
                    <a:pt x="89729" y="202845"/>
                  </a:lnTo>
                  <a:lnTo>
                    <a:pt x="113593" y="202845"/>
                  </a:lnTo>
                  <a:lnTo>
                    <a:pt x="124093" y="181844"/>
                  </a:lnTo>
                  <a:cubicBezTo>
                    <a:pt x="130775" y="179935"/>
                    <a:pt x="136980" y="177549"/>
                    <a:pt x="142707" y="174208"/>
                  </a:cubicBezTo>
                  <a:lnTo>
                    <a:pt x="165139" y="181844"/>
                  </a:lnTo>
                  <a:lnTo>
                    <a:pt x="181844" y="164662"/>
                  </a:lnTo>
                  <a:lnTo>
                    <a:pt x="174685" y="142707"/>
                  </a:lnTo>
                  <a:cubicBezTo>
                    <a:pt x="178026" y="136980"/>
                    <a:pt x="180412" y="130775"/>
                    <a:pt x="182321" y="124093"/>
                  </a:cubicBezTo>
                  <a:lnTo>
                    <a:pt x="203322" y="113593"/>
                  </a:lnTo>
                  <a:lnTo>
                    <a:pt x="203322" y="89729"/>
                  </a:lnTo>
                  <a:lnTo>
                    <a:pt x="182321" y="79229"/>
                  </a:lnTo>
                  <a:cubicBezTo>
                    <a:pt x="180412" y="72547"/>
                    <a:pt x="178026" y="66342"/>
                    <a:pt x="174685" y="606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>
                <a:solidFill>
                  <a:srgbClr val="FCF4E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883986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Resonans farv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295A9"/>
      </a:accent1>
      <a:accent2>
        <a:srgbClr val="FFCF00"/>
      </a:accent2>
      <a:accent3>
        <a:srgbClr val="FFE77F"/>
      </a:accent3>
      <a:accent4>
        <a:srgbClr val="545D65"/>
      </a:accent4>
      <a:accent5>
        <a:srgbClr val="889199"/>
      </a:accent5>
      <a:accent6>
        <a:srgbClr val="B0B6BA"/>
      </a:accent6>
      <a:hlink>
        <a:srgbClr val="0295A9"/>
      </a:hlink>
      <a:folHlink>
        <a:srgbClr val="0295A9"/>
      </a:folHlink>
    </a:clrScheme>
    <a:fontScheme name="Custom 1">
      <a:majorFont>
        <a:latin typeface="Avenir Next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t"/>
      <a:lstStyle>
        <a:defPPr algn="l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 slideskabelon 2025 REDIGERINGSMASTER" id="{E97324A2-6F1C-6443-B207-27A539E6A98A}" vid="{8A0D8016-F380-B147-AAD9-D0DABB25ECB6}"/>
    </a:ext>
  </a:extLst>
</a:theme>
</file>

<file path=ppt/theme/theme2.xml><?xml version="1.0" encoding="utf-8"?>
<a:theme xmlns:a="http://schemas.openxmlformats.org/drawingml/2006/main" name="1_Brugerdefineret design">
  <a:themeElements>
    <a:clrScheme name="Resonans farv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295A9"/>
      </a:accent1>
      <a:accent2>
        <a:srgbClr val="FFCF00"/>
      </a:accent2>
      <a:accent3>
        <a:srgbClr val="FFE77F"/>
      </a:accent3>
      <a:accent4>
        <a:srgbClr val="545D65"/>
      </a:accent4>
      <a:accent5>
        <a:srgbClr val="889199"/>
      </a:accent5>
      <a:accent6>
        <a:srgbClr val="B0B6BA"/>
      </a:accent6>
      <a:hlink>
        <a:srgbClr val="0295A9"/>
      </a:hlink>
      <a:folHlink>
        <a:srgbClr val="0295A9"/>
      </a:folHlink>
    </a:clrScheme>
    <a:fontScheme name="Custom 1">
      <a:majorFont>
        <a:latin typeface="Avenir Next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t"/>
      <a:lstStyle>
        <a:defPPr algn="l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abelon David" id="{7FDFE287-4E09-4F06-AE46-FE22B117E9A1}" vid="{3560CDA0-1FDF-486F-8D81-FF6EEE496909}"/>
    </a:ext>
  </a:extLst>
</a:theme>
</file>

<file path=ppt/theme/theme3.xml><?xml version="1.0" encoding="utf-8"?>
<a:theme xmlns:a="http://schemas.openxmlformats.org/drawingml/2006/main" name="2_Brugerdefineret design">
  <a:themeElements>
    <a:clrScheme name="Resonans farv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295A9"/>
      </a:accent1>
      <a:accent2>
        <a:srgbClr val="FFCF00"/>
      </a:accent2>
      <a:accent3>
        <a:srgbClr val="FFE77F"/>
      </a:accent3>
      <a:accent4>
        <a:srgbClr val="545D65"/>
      </a:accent4>
      <a:accent5>
        <a:srgbClr val="889199"/>
      </a:accent5>
      <a:accent6>
        <a:srgbClr val="B0B6BA"/>
      </a:accent6>
      <a:hlink>
        <a:srgbClr val="0295A9"/>
      </a:hlink>
      <a:folHlink>
        <a:srgbClr val="0295A9"/>
      </a:folHlink>
    </a:clrScheme>
    <a:fontScheme name="Custom 1">
      <a:majorFont>
        <a:latin typeface="Avenir Next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t"/>
      <a:lstStyle>
        <a:defPPr algn="l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 slideskabelon 2025 REDIGERINGSMASTER" id="{E97324A2-6F1C-6443-B207-27A539E6A98A}" vid="{8A0D8016-F380-B147-AAD9-D0DABB25ECB6}"/>
    </a:ext>
  </a:extLst>
</a:theme>
</file>

<file path=ppt/theme/theme4.xml><?xml version="1.0" encoding="utf-8"?>
<a:theme xmlns:a="http://schemas.openxmlformats.org/drawingml/2006/main" name="3_Brugerdefineret design">
  <a:themeElements>
    <a:clrScheme name="Resonans farv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295A9"/>
      </a:accent1>
      <a:accent2>
        <a:srgbClr val="FFCF00"/>
      </a:accent2>
      <a:accent3>
        <a:srgbClr val="FFE77F"/>
      </a:accent3>
      <a:accent4>
        <a:srgbClr val="545D65"/>
      </a:accent4>
      <a:accent5>
        <a:srgbClr val="889199"/>
      </a:accent5>
      <a:accent6>
        <a:srgbClr val="B0B6BA"/>
      </a:accent6>
      <a:hlink>
        <a:srgbClr val="0295A9"/>
      </a:hlink>
      <a:folHlink>
        <a:srgbClr val="0295A9"/>
      </a:folHlink>
    </a:clrScheme>
    <a:fontScheme name="Custom 1">
      <a:majorFont>
        <a:latin typeface="Avenir Next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t"/>
      <a:lstStyle>
        <a:defPPr algn="l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abelon David" id="{7FDFE287-4E09-4F06-AE46-FE22B117E9A1}" vid="{3560CDA0-1FDF-486F-8D81-FF6EEE496909}"/>
    </a:ext>
  </a:extLst>
</a:theme>
</file>

<file path=ppt/theme/theme5.xml><?xml version="1.0" encoding="utf-8"?>
<a:theme xmlns:a="http://schemas.openxmlformats.org/drawingml/2006/main" name="4_Brugerdefineret design">
  <a:themeElements>
    <a:clrScheme name="Resonans farv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295A9"/>
      </a:accent1>
      <a:accent2>
        <a:srgbClr val="FFCF00"/>
      </a:accent2>
      <a:accent3>
        <a:srgbClr val="FFE77F"/>
      </a:accent3>
      <a:accent4>
        <a:srgbClr val="545D65"/>
      </a:accent4>
      <a:accent5>
        <a:srgbClr val="889199"/>
      </a:accent5>
      <a:accent6>
        <a:srgbClr val="B0B6BA"/>
      </a:accent6>
      <a:hlink>
        <a:srgbClr val="0295A9"/>
      </a:hlink>
      <a:folHlink>
        <a:srgbClr val="0295A9"/>
      </a:folHlink>
    </a:clrScheme>
    <a:fontScheme name="Custom 1">
      <a:majorFont>
        <a:latin typeface="Avenir Next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t"/>
      <a:lstStyle>
        <a:defPPr algn="l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 slideskabelon 2025 REDIGERINGSMASTER" id="{E97324A2-6F1C-6443-B207-27A539E6A98A}" vid="{8A0D8016-F380-B147-AAD9-D0DABB25ECB6}"/>
    </a:ext>
  </a:extLst>
</a:theme>
</file>

<file path=ppt/theme/theme6.xml><?xml version="1.0" encoding="utf-8"?>
<a:theme xmlns:a="http://schemas.openxmlformats.org/drawingml/2006/main" name="5_Brugerdefineret design">
  <a:themeElements>
    <a:clrScheme name="Resonans farv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295A9"/>
      </a:accent1>
      <a:accent2>
        <a:srgbClr val="FFCF00"/>
      </a:accent2>
      <a:accent3>
        <a:srgbClr val="FFE77F"/>
      </a:accent3>
      <a:accent4>
        <a:srgbClr val="545D65"/>
      </a:accent4>
      <a:accent5>
        <a:srgbClr val="889199"/>
      </a:accent5>
      <a:accent6>
        <a:srgbClr val="B0B6BA"/>
      </a:accent6>
      <a:hlink>
        <a:srgbClr val="0295A9"/>
      </a:hlink>
      <a:folHlink>
        <a:srgbClr val="0295A9"/>
      </a:folHlink>
    </a:clrScheme>
    <a:fontScheme name="Custom 1">
      <a:majorFont>
        <a:latin typeface="Avenir Next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t"/>
      <a:lstStyle>
        <a:defPPr algn="l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 slideskabelon 2025 REDIGERINGSMASTER" id="{E97324A2-6F1C-6443-B207-27A539E6A98A}" vid="{8A0D8016-F380-B147-AAD9-D0DABB25ECB6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C2C1C141FFE14D8EC698F8CC46AE5E" ma:contentTypeVersion="19" ma:contentTypeDescription="Opret et nyt dokument." ma:contentTypeScope="" ma:versionID="3351cf3a8af0e79991ffe476a9c53fa6">
  <xsd:schema xmlns:xsd="http://www.w3.org/2001/XMLSchema" xmlns:xs="http://www.w3.org/2001/XMLSchema" xmlns:p="http://schemas.microsoft.com/office/2006/metadata/properties" xmlns:ns2="f721b72b-7f8c-46b1-bff3-f46d26e10e9d" xmlns:ns3="194e2622-d7e8-4109-be34-a0d50c8801d9" targetNamespace="http://schemas.microsoft.com/office/2006/metadata/properties" ma:root="true" ma:fieldsID="8a727013494332bcfaea7a78d131d58c" ns2:_="" ns3:_="">
    <xsd:import namespace="f721b72b-7f8c-46b1-bff3-f46d26e10e9d"/>
    <xsd:import namespace="194e2622-d7e8-4109-be34-a0d50c8801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1b72b-7f8c-46b1-bff3-f46d26e10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742f3163-7601-4f1e-970a-c8a57df601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e2622-d7e8-4109-be34-a0d50c8801d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04146f8-330a-45a0-a822-3b2850f99671}" ma:internalName="TaxCatchAll" ma:showField="CatchAllData" ma:web="194e2622-d7e8-4109-be34-a0d50c8801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21b72b-7f8c-46b1-bff3-f46d26e10e9d">
      <Terms xmlns="http://schemas.microsoft.com/office/infopath/2007/PartnerControls"/>
    </lcf76f155ced4ddcb4097134ff3c332f>
    <TaxCatchAll xmlns="194e2622-d7e8-4109-be34-a0d50c8801d9" xsi:nil="true"/>
  </documentManagement>
</p:properties>
</file>

<file path=customXml/itemProps1.xml><?xml version="1.0" encoding="utf-8"?>
<ds:datastoreItem xmlns:ds="http://schemas.openxmlformats.org/officeDocument/2006/customXml" ds:itemID="{66ADAB2A-C2FD-4E3D-B0A3-3A8118E05D09}">
  <ds:schemaRefs>
    <ds:schemaRef ds:uri="194e2622-d7e8-4109-be34-a0d50c8801d9"/>
    <ds:schemaRef ds:uri="f721b72b-7f8c-46b1-bff3-f46d26e10e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00871A-8131-4A9C-A740-0C930EBBE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5322E1-DF09-4CE7-8A84-8D6E9595D241}">
  <ds:schemaRefs>
    <ds:schemaRef ds:uri="http://www.w3.org/XML/1998/namespace"/>
    <ds:schemaRef ds:uri="f721b72b-7f8c-46b1-bff3-f46d26e10e9d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194e2622-d7e8-4109-be34-a0d50c8801d9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Brugerdefineret design</Template>
  <TotalTime>0</TotalTime>
  <Words>2738</Words>
  <Application>Microsoft Macintosh PowerPoint</Application>
  <PresentationFormat>Widescreen</PresentationFormat>
  <Paragraphs>243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Avenir Next</vt:lpstr>
      <vt:lpstr>Times New Roman</vt:lpstr>
      <vt:lpstr>Wingdings</vt:lpstr>
      <vt:lpstr>Brugerdefineret design</vt:lpstr>
      <vt:lpstr>1_Brugerdefineret design</vt:lpstr>
      <vt:lpstr>2_Brugerdefineret design</vt:lpstr>
      <vt:lpstr>3_Brugerdefineret design</vt:lpstr>
      <vt:lpstr>4_Brugerdefineret design</vt:lpstr>
      <vt:lpstr>5_Brugerdefineret design</vt:lpstr>
      <vt:lpstr>Værktøjer Seks dialogværktøjer til fælles afklaring om AI </vt:lpstr>
      <vt:lpstr>Seks dialogværktøjer til fælles afklaring om AI </vt:lpstr>
      <vt:lpstr>Vejledning:  Værktøj 1: Strategisk afsæt for AI-arbejdet</vt:lpstr>
      <vt:lpstr>Værktøj 1: Strategisk afsæt for AI-arbejdet Afklar den overordnede strategiske ambition for arbejdet med AI.</vt:lpstr>
      <vt:lpstr>Vejledning: Værktøj 2: Fire forandringsbalancer</vt:lpstr>
      <vt:lpstr>Værktøj 2: Fire forandringsbalancer Afstem forventninger til AI-arbejdet </vt:lpstr>
      <vt:lpstr>Vejledning: Værktøj 3: Hvordan kan vi bruge AI?</vt:lpstr>
      <vt:lpstr>Værktøj 3: Hvordan kan vi bruge AI? Skab overblik over opgaver/arbejdsgange, hvor AI måske kan være en støtte</vt:lpstr>
      <vt:lpstr>Vejledning: Værktøj 4: Skal vi tage denne AI-løsning i brug?</vt:lpstr>
      <vt:lpstr>Værktøj 4: Skal vi tage denne AI-løsning i brug? Overvej både teknik, lovgivning, værdi og etik</vt:lpstr>
      <vt:lpstr>Vejledning:  Værktøj 5: Med eller uden AI – fordele og ulemper</vt:lpstr>
      <vt:lpstr>Værktøj 5: Med eller uden AI – fordele og ulemper Vurder prisen for og gevinsten ved en forandring </vt:lpstr>
      <vt:lpstr>Vejledning: Værktøj 6: Vores næste skridt</vt:lpstr>
      <vt:lpstr>Værktøj 6: Vores næste skridt er at … Bliv enige om, hvordan I kommer videre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Jul</dc:creator>
  <cp:lastModifiedBy>Kaya Friis</cp:lastModifiedBy>
  <cp:revision>3</cp:revision>
  <cp:lastPrinted>2025-12-19T12:37:55Z</cp:lastPrinted>
  <dcterms:created xsi:type="dcterms:W3CDTF">2025-01-02T12:41:03Z</dcterms:created>
  <dcterms:modified xsi:type="dcterms:W3CDTF">2026-01-20T12:51:16Z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0x01010063C2C1C141FFE14D8EC698F8CC46AE5E</vt:lpwstr>
  </property>
  <property fmtid="{D5CDD505-2E9C-101B-9397-08002B2CF9AE}" pid="3" name="MediaServiceImageTags">
    <vt:lpwstr/>
  </property>
</Properties>
</file>