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19" r:id="rId5"/>
    <p:sldMasterId id="2147483749" r:id="rId6"/>
    <p:sldMasterId id="2147483775" r:id="rId7"/>
    <p:sldMasterId id="2147483802" r:id="rId8"/>
    <p:sldMasterId id="2147483831" r:id="rId9"/>
  </p:sldMasterIdLst>
  <p:notesMasterIdLst>
    <p:notesMasterId r:id="rId14"/>
  </p:notesMasterIdLst>
  <p:handoutMasterIdLst>
    <p:handoutMasterId r:id="rId15"/>
  </p:handoutMasterIdLst>
  <p:sldIdLst>
    <p:sldId id="2147483419" r:id="rId10"/>
    <p:sldId id="2147483332" r:id="rId11"/>
    <p:sldId id="2147483343" r:id="rId12"/>
    <p:sldId id="2147483341"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I generelt" id="{09B40C98-1054-4F42-A31A-9AE9CF44FB30}">
          <p14:sldIdLst>
            <p14:sldId id="2147483419"/>
            <p14:sldId id="2147483332"/>
            <p14:sldId id="2147483343"/>
            <p14:sldId id="2147483341"/>
          </p14:sldIdLst>
        </p14:section>
        <p14:section name="Afslutning" id="{F19D2CFC-9004-7040-91E6-8F89860486DF}">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548807-72EE-DCAE-1E5A-57E35AAE6383}" name="Gæstebruger" initials="Gæ" userId="S::urn:spo:tenantanon#04738c34-ed32-4fd9-a351-bf45338d4570::" providerId="AD"/>
  <p188:author id="{CC0AA56E-FD3A-CF08-FF7E-2F556A74E43B}" name="David Jul" initials="DJ" userId="S::dj@resonans.dk::8a59f988-f634-4561-9d56-5ee8a56218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77EC0"/>
    <a:srgbClr val="FA9D84"/>
    <a:srgbClr val="38765D"/>
    <a:srgbClr val="DF7C85"/>
    <a:srgbClr val="D8E5DF"/>
    <a:srgbClr val="F9E5E6"/>
    <a:srgbClr val="FAE4E6"/>
    <a:srgbClr val="2AB4A3"/>
    <a:srgbClr val="FCEDE8"/>
    <a:srgbClr val="FDF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75218-BD92-8649-B659-49788894AB21}" v="13" dt="2026-01-15T07:01:42.242"/>
    <p1510:client id="{BACE1547-ED01-EC4D-856B-8FBE3824945E}" v="41" dt="2026-01-14T11:50:21.73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0721"/>
  </p:normalViewPr>
  <p:slideViewPr>
    <p:cSldViewPr snapToGrid="0">
      <p:cViewPr varScale="1">
        <p:scale>
          <a:sx n="102" d="100"/>
          <a:sy n="102" d="100"/>
        </p:scale>
        <p:origin x="8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C6CE2A56-7DB4-F1BD-5B9A-044BEF29EF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BE6E21E1-89B2-6CD3-E369-49199D407E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AB1C0D-F1B4-0D40-BFFB-6B6F80C98A47}" type="datetimeFigureOut">
              <a:rPr lang="da-DK" smtClean="0"/>
              <a:t>20.01.2026</a:t>
            </a:fld>
            <a:endParaRPr lang="da-DK"/>
          </a:p>
        </p:txBody>
      </p:sp>
      <p:sp>
        <p:nvSpPr>
          <p:cNvPr id="4" name="Pladsholder til sidefod 3">
            <a:extLst>
              <a:ext uri="{FF2B5EF4-FFF2-40B4-BE49-F238E27FC236}">
                <a16:creationId xmlns:a16="http://schemas.microsoft.com/office/drawing/2014/main" id="{7F563EC8-1406-BC6A-775E-8A3658AE6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E1960317-F3C9-5380-2E8B-E7317044CB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C1B77-59B8-744D-BF58-720D0E7F08E2}" type="slidenum">
              <a:rPr lang="da-DK" smtClean="0"/>
              <a:t>‹#›</a:t>
            </a:fld>
            <a:endParaRPr lang="da-DK"/>
          </a:p>
        </p:txBody>
      </p:sp>
    </p:spTree>
    <p:extLst>
      <p:ext uri="{BB962C8B-B14F-4D97-AF65-F5344CB8AC3E}">
        <p14:creationId xmlns:p14="http://schemas.microsoft.com/office/powerpoint/2010/main" val="1323138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Next" panose="020B0503020202020204"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Next" panose="020B0503020202020204" pitchFamily="34" charset="0"/>
              </a:defRPr>
            </a:lvl1pPr>
          </a:lstStyle>
          <a:p>
            <a:fld id="{6C3C3D4F-06CE-F14E-B19C-752151BFC0FA}" type="datetimeFigureOut">
              <a:rPr lang="da-DK" smtClean="0"/>
              <a:pPr/>
              <a:t>20.01.2026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Next" panose="020B0503020202020204"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Next" panose="020B0503020202020204" pitchFamily="34" charset="0"/>
              </a:defRPr>
            </a:lvl1pPr>
          </a:lstStyle>
          <a:p>
            <a:fld id="{2AF33D53-FCF7-544D-B411-D92A27FEBEAA}" type="slidenum">
              <a:rPr lang="da-DK" smtClean="0"/>
              <a:pPr/>
              <a:t>‹#›</a:t>
            </a:fld>
            <a:endParaRPr lang="da-DK"/>
          </a:p>
        </p:txBody>
      </p:sp>
    </p:spTree>
    <p:extLst>
      <p:ext uri="{BB962C8B-B14F-4D97-AF65-F5344CB8AC3E}">
        <p14:creationId xmlns:p14="http://schemas.microsoft.com/office/powerpoint/2010/main" val="6035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Next" panose="020B0503020202020204" pitchFamily="34" charset="0"/>
        <a:ea typeface="+mn-ea"/>
        <a:cs typeface="+mn-cs"/>
      </a:defRPr>
    </a:lvl1pPr>
    <a:lvl2pPr marL="457200" algn="l" defTabSz="914400" rtl="0" eaLnBrk="1" latinLnBrk="0" hangingPunct="1">
      <a:defRPr sz="1200" b="0" i="0" kern="1200">
        <a:solidFill>
          <a:schemeClr val="tx1"/>
        </a:solidFill>
        <a:latin typeface="Avenir Next" panose="020B0503020202020204" pitchFamily="34" charset="0"/>
        <a:ea typeface="+mn-ea"/>
        <a:cs typeface="+mn-cs"/>
      </a:defRPr>
    </a:lvl2pPr>
    <a:lvl3pPr marL="914400" algn="l" defTabSz="914400" rtl="0" eaLnBrk="1" latinLnBrk="0" hangingPunct="1">
      <a:defRPr sz="1200" b="0" i="0" kern="1200">
        <a:solidFill>
          <a:schemeClr val="tx1"/>
        </a:solidFill>
        <a:latin typeface="Avenir Next" panose="020B0503020202020204" pitchFamily="34" charset="0"/>
        <a:ea typeface="+mn-ea"/>
        <a:cs typeface="+mn-cs"/>
      </a:defRPr>
    </a:lvl3pPr>
    <a:lvl4pPr marL="1371600" algn="l" defTabSz="914400" rtl="0" eaLnBrk="1" latinLnBrk="0" hangingPunct="1">
      <a:defRPr sz="1200" b="0" i="0" kern="1200">
        <a:solidFill>
          <a:schemeClr val="tx1"/>
        </a:solidFill>
        <a:latin typeface="Avenir Next" panose="020B0503020202020204" pitchFamily="34" charset="0"/>
        <a:ea typeface="+mn-ea"/>
        <a:cs typeface="+mn-cs"/>
      </a:defRPr>
    </a:lvl4pPr>
    <a:lvl5pPr marL="1828800" algn="l" defTabSz="914400" rtl="0" eaLnBrk="1" latinLnBrk="0" hangingPunct="1">
      <a:defRPr sz="1200" b="0" i="0" kern="1200">
        <a:solidFill>
          <a:schemeClr val="tx1"/>
        </a:solidFill>
        <a:latin typeface="Avenir Next" panose="020B05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C3DD0-9309-CEC5-5371-4994C4614AD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A73F17A-1854-A6A9-75AE-6B5052CE26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1C77D13-27B1-CEEF-30DC-938F94DAEEA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F096B70D-0737-A203-36A1-BF27B19C71FA}"/>
              </a:ext>
            </a:extLst>
          </p:cNvPr>
          <p:cNvSpPr>
            <a:spLocks noGrp="1"/>
          </p:cNvSpPr>
          <p:nvPr>
            <p:ph type="sldNum" sz="quarter" idx="5"/>
          </p:nvPr>
        </p:nvSpPr>
        <p:spPr/>
        <p:txBody>
          <a:bodyPr/>
          <a:lstStyle/>
          <a:p>
            <a:fld id="{2AF33D53-FCF7-544D-B411-D92A27FEBEAA}" type="slidenum">
              <a:rPr lang="da-DK" smtClean="0"/>
              <a:pPr/>
              <a:t>1</a:t>
            </a:fld>
            <a:endParaRPr lang="da-DK"/>
          </a:p>
        </p:txBody>
      </p:sp>
    </p:spTree>
    <p:extLst>
      <p:ext uri="{BB962C8B-B14F-4D97-AF65-F5344CB8AC3E}">
        <p14:creationId xmlns:p14="http://schemas.microsoft.com/office/powerpoint/2010/main" val="263470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3700D-0AF1-A887-CD59-AB0886B14D6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C60132A-CDA6-4050-D3F3-A5FCA52C3F5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F06F48F-589D-FE9E-71AA-3D1EB008E1DA}"/>
              </a:ext>
            </a:extLst>
          </p:cNvPr>
          <p:cNvSpPr>
            <a:spLocks noGrp="1"/>
          </p:cNvSpPr>
          <p:nvPr>
            <p:ph type="body" idx="1"/>
          </p:nvPr>
        </p:nvSpPr>
        <p:spPr/>
        <p:txBody>
          <a:bodyPr/>
          <a:lstStyle/>
          <a:p>
            <a:endParaRPr lang="da-DK"/>
          </a:p>
          <a:p>
            <a:endParaRPr lang="da-DK"/>
          </a:p>
        </p:txBody>
      </p:sp>
      <p:sp>
        <p:nvSpPr>
          <p:cNvPr id="4" name="Pladsholder til slidenummer 3">
            <a:extLst>
              <a:ext uri="{FF2B5EF4-FFF2-40B4-BE49-F238E27FC236}">
                <a16:creationId xmlns:a16="http://schemas.microsoft.com/office/drawing/2014/main" id="{A9524468-401C-A195-E1D8-C44F530CB5F6}"/>
              </a:ext>
            </a:extLst>
          </p:cNvPr>
          <p:cNvSpPr>
            <a:spLocks noGrp="1"/>
          </p:cNvSpPr>
          <p:nvPr>
            <p:ph type="sldNum" sz="quarter" idx="5"/>
          </p:nvPr>
        </p:nvSpPr>
        <p:spPr/>
        <p:txBody>
          <a:bodyPr/>
          <a:lstStyle/>
          <a:p>
            <a:fld id="{2AF33D53-FCF7-544D-B411-D92A27FEBEAA}" type="slidenum">
              <a:rPr lang="da-DK" smtClean="0"/>
              <a:pPr/>
              <a:t>2</a:t>
            </a:fld>
            <a:endParaRPr lang="da-DK"/>
          </a:p>
        </p:txBody>
      </p:sp>
    </p:spTree>
    <p:extLst>
      <p:ext uri="{BB962C8B-B14F-4D97-AF65-F5344CB8AC3E}">
        <p14:creationId xmlns:p14="http://schemas.microsoft.com/office/powerpoint/2010/main" val="102912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3B318-FD37-3E3E-3436-F52EC37ACCC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B8E9BC6-2084-D76F-81E2-CDCB94A3FA2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C7434A7-A836-040E-A4D5-53FFD3608F5F}"/>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6E9E0C3-D6ED-62C1-FF86-64AF454F1C18}"/>
              </a:ext>
            </a:extLst>
          </p:cNvPr>
          <p:cNvSpPr>
            <a:spLocks noGrp="1"/>
          </p:cNvSpPr>
          <p:nvPr>
            <p:ph type="sldNum" sz="quarter" idx="5"/>
          </p:nvPr>
        </p:nvSpPr>
        <p:spPr/>
        <p:txBody>
          <a:bodyPr/>
          <a:lstStyle/>
          <a:p>
            <a:fld id="{2AF33D53-FCF7-544D-B411-D92A27FEBEAA}" type="slidenum">
              <a:rPr lang="da-DK" smtClean="0"/>
              <a:pPr/>
              <a:t>3</a:t>
            </a:fld>
            <a:endParaRPr lang="da-DK"/>
          </a:p>
        </p:txBody>
      </p:sp>
    </p:spTree>
    <p:extLst>
      <p:ext uri="{BB962C8B-B14F-4D97-AF65-F5344CB8AC3E}">
        <p14:creationId xmlns:p14="http://schemas.microsoft.com/office/powerpoint/2010/main" val="89623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7487B-E58F-4534-B95A-B90EE079D2D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A0BF9E9-FBC8-44BC-BB1E-5444A60FDF1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5A00897-4AF6-ED63-7987-6888ADCAA230}"/>
              </a:ext>
            </a:extLst>
          </p:cNvPr>
          <p:cNvSpPr>
            <a:spLocks noGrp="1"/>
          </p:cNvSpPr>
          <p:nvPr>
            <p:ph type="body" idx="1"/>
          </p:nvPr>
        </p:nvSpPr>
        <p:spPr/>
        <p:txBody>
          <a:bodyPr/>
          <a:lstStyle/>
          <a:p>
            <a:pPr>
              <a:defRPr/>
            </a:pPr>
            <a:endParaRPr lang="da-DK">
              <a:latin typeface="Avenir Next"/>
            </a:endParaRPr>
          </a:p>
        </p:txBody>
      </p:sp>
      <p:sp>
        <p:nvSpPr>
          <p:cNvPr id="4" name="Pladsholder til slidenummer 3">
            <a:extLst>
              <a:ext uri="{FF2B5EF4-FFF2-40B4-BE49-F238E27FC236}">
                <a16:creationId xmlns:a16="http://schemas.microsoft.com/office/drawing/2014/main" id="{94539592-A4A7-A26A-0431-1B18B3A22956}"/>
              </a:ext>
            </a:extLst>
          </p:cNvPr>
          <p:cNvSpPr>
            <a:spLocks noGrp="1"/>
          </p:cNvSpPr>
          <p:nvPr>
            <p:ph type="sldNum" sz="quarter" idx="5"/>
          </p:nvPr>
        </p:nvSpPr>
        <p:spPr/>
        <p:txBody>
          <a:bodyPr/>
          <a:lstStyle/>
          <a:p>
            <a:fld id="{2AF33D53-FCF7-544D-B411-D92A27FEBEAA}" type="slidenum">
              <a:rPr lang="da-DK" smtClean="0"/>
              <a:pPr/>
              <a:t>4</a:t>
            </a:fld>
            <a:endParaRPr lang="da-DK"/>
          </a:p>
        </p:txBody>
      </p:sp>
    </p:spTree>
    <p:extLst>
      <p:ext uri="{BB962C8B-B14F-4D97-AF65-F5344CB8AC3E}">
        <p14:creationId xmlns:p14="http://schemas.microsoft.com/office/powerpoint/2010/main" val="353132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72581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318514"/>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119535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860247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24435051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118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F398117-B5AD-22B3-64AD-73A00DC56767}"/>
              </a:ext>
            </a:extLst>
          </p:cNvPr>
          <p:cNvSpPr>
            <a:spLocks noGrp="1"/>
          </p:cNvSpPr>
          <p:nvPr>
            <p:ph type="dt" sz="half" idx="10"/>
          </p:nvPr>
        </p:nvSpPr>
        <p:spPr/>
        <p:txBody>
          <a:bodyPr/>
          <a:lstStyle/>
          <a:p>
            <a:endParaRPr lang="da-DK"/>
          </a:p>
        </p:txBody>
      </p:sp>
      <p:sp>
        <p:nvSpPr>
          <p:cNvPr id="3" name="Pladsholder til sidefod 2">
            <a:extLst>
              <a:ext uri="{FF2B5EF4-FFF2-40B4-BE49-F238E27FC236}">
                <a16:creationId xmlns:a16="http://schemas.microsoft.com/office/drawing/2014/main" id="{DDA4A39A-36EB-0E4B-DF4C-231BF766A9C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FCF89B0-C5FE-C7EB-E129-9FBD17FB5E0F}"/>
              </a:ext>
            </a:extLst>
          </p:cNvPr>
          <p:cNvSpPr>
            <a:spLocks noGrp="1"/>
          </p:cNvSpPr>
          <p:nvPr>
            <p:ph type="sldNum" sz="quarter" idx="12"/>
          </p:nvPr>
        </p:nvSpPr>
        <p:spPr/>
        <p:txBody>
          <a:bodyPr/>
          <a:lstStyle/>
          <a:p>
            <a:fld id="{3425F329-D353-9B49-87C2-3A4ADDEF38A6}" type="slidenum">
              <a:rPr lang="da-DK" smtClean="0"/>
              <a:t>‹#›</a:t>
            </a:fld>
            <a:endParaRPr lang="da-DK"/>
          </a:p>
        </p:txBody>
      </p:sp>
    </p:spTree>
    <p:extLst>
      <p:ext uri="{BB962C8B-B14F-4D97-AF65-F5344CB8AC3E}">
        <p14:creationId xmlns:p14="http://schemas.microsoft.com/office/powerpoint/2010/main" val="9870822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a:t>Standard / total billede</a:t>
            </a:r>
          </a:p>
        </p:txBody>
      </p:sp>
      <p:sp>
        <p:nvSpPr>
          <p:cNvPr id="10" name="Pladsholder til billede 9"/>
          <p:cNvSpPr>
            <a:spLocks noGrp="1"/>
          </p:cNvSpPr>
          <p:nvPr>
            <p:ph type="pic" sz="quarter" idx="13"/>
          </p:nvPr>
        </p:nvSpPr>
        <p:spPr>
          <a:xfrm>
            <a:off x="728134" y="1562104"/>
            <a:ext cx="10865556" cy="3682999"/>
          </a:xfrm>
          <a:solidFill>
            <a:schemeClr val="bg1">
              <a:lumMod val="85000"/>
            </a:schemeClr>
          </a:solidFill>
          <a:ln>
            <a:noFill/>
          </a:ln>
          <a:effectLst/>
        </p:spPr>
        <p:txBody>
          <a:bodyPr>
            <a:normAutofit/>
          </a:bodyPr>
          <a:lstStyle>
            <a:lvl1pPr indent="-148500">
              <a:defRPr sz="900"/>
            </a:lvl1pPr>
          </a:lstStyle>
          <a:p>
            <a:endParaRPr lang="da-DK"/>
          </a:p>
        </p:txBody>
      </p:sp>
      <p:sp>
        <p:nvSpPr>
          <p:cNvPr id="15" name="Pladsholder til tekst 14"/>
          <p:cNvSpPr>
            <a:spLocks noGrp="1"/>
          </p:cNvSpPr>
          <p:nvPr>
            <p:ph type="body" sz="quarter" idx="14"/>
          </p:nvPr>
        </p:nvSpPr>
        <p:spPr>
          <a:xfrm>
            <a:off x="423333" y="5346700"/>
            <a:ext cx="11170355" cy="723900"/>
          </a:xfrm>
        </p:spPr>
        <p:txBody>
          <a:bodyPr>
            <a:noAutofit/>
          </a:bodyPr>
          <a:lstStyle>
            <a:lvl1pPr indent="-148500">
              <a:defRPr sz="1350"/>
            </a:lvl1pPr>
            <a:lvl2pPr>
              <a:defRPr sz="1350"/>
            </a:lvl2pPr>
            <a:lvl3pPr>
              <a:defRPr sz="1350"/>
            </a:lvl3pPr>
            <a:lvl4pPr>
              <a:defRPr sz="1350"/>
            </a:lvl4pPr>
            <a:lvl5pPr>
              <a:defRPr sz="1350"/>
            </a:lvl5pPr>
          </a:lstStyle>
          <a:p>
            <a:pPr lvl="0"/>
            <a:r>
              <a:rPr lang="da-DK"/>
              <a:t>Klik for at redigere teksttypografierne i masteren</a:t>
            </a:r>
          </a:p>
        </p:txBody>
      </p:sp>
    </p:spTree>
    <p:extLst>
      <p:ext uri="{BB962C8B-B14F-4D97-AF65-F5344CB8AC3E}">
        <p14:creationId xmlns:p14="http://schemas.microsoft.com/office/powerpoint/2010/main" val="3917589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5341087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5273407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14535194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52717504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8798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560879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75019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0621579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8536792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589872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7393583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742692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495577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20362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6164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85794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139846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726849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190008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468097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074040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8880561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223367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32652526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5849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B98B4-1C61-A3DB-408A-F27336E7A69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909B36-2190-D2B9-FF38-F3068B3F4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E57E7F0-D1CD-B8DB-DA19-2DC4C0B219F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A08C7E2-2C69-6D63-59C3-FD1D160F9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9346B03-6F1F-DA53-D83A-DEB4E6BEEFF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CF9F030-4F44-072E-D6D6-FD1D9D978C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venir Next"/>
              <a:ea typeface="+mn-ea"/>
              <a:cs typeface="+mn-cs"/>
            </a:endParaRPr>
          </a:p>
        </p:txBody>
      </p:sp>
      <p:sp>
        <p:nvSpPr>
          <p:cNvPr id="8" name="Pladsholder til sidefod 7">
            <a:extLst>
              <a:ext uri="{FF2B5EF4-FFF2-40B4-BE49-F238E27FC236}">
                <a16:creationId xmlns:a16="http://schemas.microsoft.com/office/drawing/2014/main" id="{91440D46-8C3A-42A3-32A1-9F3AB1F23E4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venir Next"/>
              <a:ea typeface="+mn-ea"/>
              <a:cs typeface="+mn-cs"/>
            </a:endParaRPr>
          </a:p>
        </p:txBody>
      </p:sp>
      <p:sp>
        <p:nvSpPr>
          <p:cNvPr id="9" name="Pladsholder til slidenummer 8">
            <a:extLst>
              <a:ext uri="{FF2B5EF4-FFF2-40B4-BE49-F238E27FC236}">
                <a16:creationId xmlns:a16="http://schemas.microsoft.com/office/drawing/2014/main" id="{3A8EBF51-B94C-0DB1-06A8-CB508C69B78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62D7D0-CE73-0245-8085-75341928D1AA}" type="slidenum">
              <a:rPr kumimoji="0" lang="da-DK" sz="1800" b="0" i="0" u="none" strike="noStrike" kern="1200" cap="none" spc="0" normalizeH="0" baseline="0" noProof="0" smtClean="0">
                <a:ln>
                  <a:noFill/>
                </a:ln>
                <a:solidFill>
                  <a:srgbClr val="000000"/>
                </a:solidFill>
                <a:effectLst/>
                <a:uLnTx/>
                <a:uFillTx/>
                <a:latin typeface="Avenir Nex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1800" b="0" i="0" u="none" strike="noStrike" kern="1200" cap="none" spc="0" normalizeH="0" baseline="0" noProof="0">
              <a:ln>
                <a:noFill/>
              </a:ln>
              <a:solidFill>
                <a:srgbClr val="000000"/>
              </a:solidFill>
              <a:effectLst/>
              <a:uLnTx/>
              <a:uFillTx/>
              <a:latin typeface="Avenir Next"/>
              <a:ea typeface="+mn-ea"/>
              <a:cs typeface="+mn-cs"/>
            </a:endParaRPr>
          </a:p>
        </p:txBody>
      </p:sp>
    </p:spTree>
    <p:extLst>
      <p:ext uri="{BB962C8B-B14F-4D97-AF65-F5344CB8AC3E}">
        <p14:creationId xmlns:p14="http://schemas.microsoft.com/office/powerpoint/2010/main" val="17310058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 bokse mørkegrå">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0"/>
            <a:ext cx="11520000" cy="1296000"/>
          </a:xfrm>
        </p:spPr>
        <p:txBody>
          <a:bodyPr anchor="b" anchorCtr="0">
            <a:noAutofit/>
          </a:bodyPr>
          <a:lstStyle>
            <a:lvl1pPr>
              <a:defRPr sz="2800" b="1" i="0">
                <a:latin typeface="Avenir Next" panose="020B0503020202020204" pitchFamily="34" charset="0"/>
              </a:defRPr>
            </a:lvl1pPr>
          </a:lstStyle>
          <a:p>
            <a:r>
              <a:rPr lang="da-DK"/>
              <a:t>Titel på slide - kort</a:t>
            </a:r>
            <a:endParaRPr lang="en-US"/>
          </a:p>
        </p:txBody>
      </p:sp>
      <p:sp>
        <p:nvSpPr>
          <p:cNvPr id="3" name="Content Placeholder 2"/>
          <p:cNvSpPr>
            <a:spLocks noGrp="1"/>
          </p:cNvSpPr>
          <p:nvPr>
            <p:ph idx="1" hasCustomPrompt="1"/>
          </p:nvPr>
        </p:nvSpPr>
        <p:spPr>
          <a:xfrm>
            <a:off x="575999" y="1440000"/>
            <a:ext cx="5280000"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hasCustomPrompt="1"/>
          </p:nvPr>
        </p:nvSpPr>
        <p:spPr>
          <a:xfrm>
            <a:off x="6336000" y="2320514"/>
            <a:ext cx="5280000" cy="4537487"/>
          </a:xfrm>
          <a:solidFill>
            <a:srgbClr val="545D65"/>
          </a:solidFill>
        </p:spPr>
        <p:txBody>
          <a:bodyPr lIns="180000" tIns="180000" rIns="180000" bIns="72000" anchor="t" anchorCtr="0">
            <a:noAutofit/>
          </a:bodyPr>
          <a:lstStyle>
            <a:lvl1pPr>
              <a:defRPr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EB7ABCA6-FB8A-5F40-F12D-4852C6DFE91A}"/>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7C3B3009-7097-F30F-F7BD-D5A576CF79C3}"/>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60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
        <p:nvSpPr>
          <p:cNvPr id="2" name="Pladsholder til indhold 1">
            <a:extLst>
              <a:ext uri="{FF2B5EF4-FFF2-40B4-BE49-F238E27FC236}">
                <a16:creationId xmlns:a16="http://schemas.microsoft.com/office/drawing/2014/main" id="{971C1C70-BFE9-0008-714E-77DC27463880}"/>
              </a:ext>
            </a:extLst>
          </p:cNvPr>
          <p:cNvSpPr txBox="1">
            <a:spLocks/>
          </p:cNvSpPr>
          <p:nvPr userDrawn="1"/>
        </p:nvSpPr>
        <p:spPr>
          <a:xfrm>
            <a:off x="11755346" y="6565900"/>
            <a:ext cx="446774"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fld id="{ED41E4B6-8C0E-AA4D-BADC-88D0D282BB41}" type="slidenum">
              <a:rPr lang="da-DK" sz="1200" smtClean="0"/>
              <a:pPr algn="ctr">
                <a:lnSpc>
                  <a:spcPct val="120000"/>
                </a:lnSpc>
              </a:pPr>
              <a:t>‹#›</a:t>
            </a:fld>
            <a:endParaRPr lang="da-DK" sz="1200"/>
          </a:p>
        </p:txBody>
      </p:sp>
    </p:spTree>
    <p:extLst>
      <p:ext uri="{BB962C8B-B14F-4D97-AF65-F5344CB8AC3E}">
        <p14:creationId xmlns:p14="http://schemas.microsoft.com/office/powerpoint/2010/main" val="12139520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Slide overskrift på 2 linjer + 1 bo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0" y="0"/>
            <a:ext cx="9035301" cy="1296000"/>
          </a:xfrm>
        </p:spPr>
        <p:txBody>
          <a:bodyPr anchor="b" anchorCtr="0">
            <a:noAutofit/>
          </a:bodyPr>
          <a:lstStyle>
            <a:lvl1pPr>
              <a:defRPr sz="2800" b="1" i="0">
                <a:latin typeface="Avenir Next" panose="020B0503020202020204" pitchFamily="34" charset="0"/>
              </a:defRPr>
            </a:lvl1pPr>
          </a:lstStyle>
          <a:p>
            <a:r>
              <a:rPr lang="da-DK"/>
              <a:t>Dette slides kan bruges, hvis der er mere end 1 linje i overskriften</a:t>
            </a:r>
            <a:endParaRPr lang="en-US"/>
          </a:p>
        </p:txBody>
      </p:sp>
      <p:sp>
        <p:nvSpPr>
          <p:cNvPr id="3" name="Content Placeholder 2"/>
          <p:cNvSpPr>
            <a:spLocks noGrp="1"/>
          </p:cNvSpPr>
          <p:nvPr>
            <p:ph idx="1" hasCustomPrompt="1"/>
          </p:nvPr>
        </p:nvSpPr>
        <p:spPr>
          <a:xfrm>
            <a:off x="672000" y="1441185"/>
            <a:ext cx="10748592"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C3AC1527-0238-4251-958A-EBFD3B52980D}"/>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B21F8F24-E0E6-FEA2-B1B4-D19A0F87FBDE}"/>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8857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35483358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42254381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9055357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93717154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192089378"/>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39381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888934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8601857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054063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141838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318514"/>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119535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544312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
        <p:nvSpPr>
          <p:cNvPr id="2" name="Pladsholder til indhold 1">
            <a:extLst>
              <a:ext uri="{FF2B5EF4-FFF2-40B4-BE49-F238E27FC236}">
                <a16:creationId xmlns:a16="http://schemas.microsoft.com/office/drawing/2014/main" id="{971C1C70-BFE9-0008-714E-77DC27463880}"/>
              </a:ext>
            </a:extLst>
          </p:cNvPr>
          <p:cNvSpPr txBox="1">
            <a:spLocks/>
          </p:cNvSpPr>
          <p:nvPr userDrawn="1"/>
        </p:nvSpPr>
        <p:spPr>
          <a:xfrm>
            <a:off x="11755346" y="6565900"/>
            <a:ext cx="446774"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fld id="{ED41E4B6-8C0E-AA4D-BADC-88D0D282BB41}" type="slidenum">
              <a:rPr lang="da-DK" sz="1200" smtClean="0"/>
              <a:pPr algn="ctr">
                <a:lnSpc>
                  <a:spcPct val="120000"/>
                </a:lnSpc>
              </a:pPr>
              <a:t>‹#›</a:t>
            </a:fld>
            <a:endParaRPr lang="da-DK" sz="1200"/>
          </a:p>
        </p:txBody>
      </p:sp>
    </p:spTree>
    <p:extLst>
      <p:ext uri="{BB962C8B-B14F-4D97-AF65-F5344CB8AC3E}">
        <p14:creationId xmlns:p14="http://schemas.microsoft.com/office/powerpoint/2010/main" val="12139520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646218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9286833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998503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172898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976589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508735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7421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226338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5291814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2543218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87077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21040774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2310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 bokse mørkegrå">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0"/>
            <a:ext cx="11520000" cy="1296000"/>
          </a:xfrm>
        </p:spPr>
        <p:txBody>
          <a:bodyPr anchor="b" anchorCtr="0">
            <a:noAutofit/>
          </a:bodyPr>
          <a:lstStyle>
            <a:lvl1pPr>
              <a:defRPr sz="2800" b="1" i="0">
                <a:latin typeface="Avenir Next" panose="020B0503020202020204" pitchFamily="34" charset="0"/>
              </a:defRPr>
            </a:lvl1pPr>
          </a:lstStyle>
          <a:p>
            <a:r>
              <a:rPr lang="da-DK"/>
              <a:t>Titel på slide - kort</a:t>
            </a:r>
            <a:endParaRPr lang="en-US"/>
          </a:p>
        </p:txBody>
      </p:sp>
      <p:sp>
        <p:nvSpPr>
          <p:cNvPr id="3" name="Content Placeholder 2"/>
          <p:cNvSpPr>
            <a:spLocks noGrp="1"/>
          </p:cNvSpPr>
          <p:nvPr>
            <p:ph idx="1" hasCustomPrompt="1"/>
          </p:nvPr>
        </p:nvSpPr>
        <p:spPr>
          <a:xfrm>
            <a:off x="575999" y="1440000"/>
            <a:ext cx="5280000"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hasCustomPrompt="1"/>
          </p:nvPr>
        </p:nvSpPr>
        <p:spPr>
          <a:xfrm>
            <a:off x="6336000" y="2320514"/>
            <a:ext cx="5280000" cy="4537487"/>
          </a:xfrm>
          <a:solidFill>
            <a:srgbClr val="545D65"/>
          </a:solidFill>
        </p:spPr>
        <p:txBody>
          <a:bodyPr lIns="180000" tIns="180000" rIns="180000" bIns="72000" anchor="t" anchorCtr="0">
            <a:noAutofit/>
          </a:bodyPr>
          <a:lstStyle>
            <a:lvl1pPr>
              <a:defRPr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EB7ABCA6-FB8A-5F40-F12D-4852C6DFE91A}"/>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7C3B3009-7097-F30F-F7BD-D5A576CF79C3}"/>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2097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Slide overskrift på 2 linjer + 1 bo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0" y="0"/>
            <a:ext cx="9035301" cy="1296000"/>
          </a:xfrm>
        </p:spPr>
        <p:txBody>
          <a:bodyPr anchor="b" anchorCtr="0">
            <a:noAutofit/>
          </a:bodyPr>
          <a:lstStyle>
            <a:lvl1pPr>
              <a:defRPr sz="2800" b="1" i="0">
                <a:latin typeface="Avenir Next" panose="020B0503020202020204" pitchFamily="34" charset="0"/>
              </a:defRPr>
            </a:lvl1pPr>
          </a:lstStyle>
          <a:p>
            <a:r>
              <a:rPr lang="da-DK"/>
              <a:t>Dette slides kan bruges, hvis der er mere end 1 linje i overskriften</a:t>
            </a:r>
            <a:endParaRPr lang="en-US"/>
          </a:p>
        </p:txBody>
      </p:sp>
      <p:sp>
        <p:nvSpPr>
          <p:cNvPr id="3" name="Content Placeholder 2"/>
          <p:cNvSpPr>
            <a:spLocks noGrp="1"/>
          </p:cNvSpPr>
          <p:nvPr>
            <p:ph idx="1" hasCustomPrompt="1"/>
          </p:nvPr>
        </p:nvSpPr>
        <p:spPr>
          <a:xfrm>
            <a:off x="672000" y="1441185"/>
            <a:ext cx="10748592"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C3AC1527-0238-4251-958A-EBFD3B52980D}"/>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B21F8F24-E0E6-FEA2-B1B4-D19A0F87FBDE}"/>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7041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409901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153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737750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82590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6220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45400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12264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4528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21457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7792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70760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706805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931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bokse mørkegrå">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0"/>
            <a:ext cx="11520000" cy="1296000"/>
          </a:xfrm>
        </p:spPr>
        <p:txBody>
          <a:bodyPr anchor="b" anchorCtr="0">
            <a:noAutofit/>
          </a:bodyPr>
          <a:lstStyle>
            <a:lvl1pPr>
              <a:defRPr sz="2800" b="1" i="0">
                <a:latin typeface="Avenir Next" panose="020B0503020202020204" pitchFamily="34" charset="0"/>
              </a:defRPr>
            </a:lvl1pPr>
          </a:lstStyle>
          <a:p>
            <a:r>
              <a:rPr lang="da-DK"/>
              <a:t>Titel på slide - kort</a:t>
            </a:r>
            <a:endParaRPr lang="en-US"/>
          </a:p>
        </p:txBody>
      </p:sp>
      <p:sp>
        <p:nvSpPr>
          <p:cNvPr id="3" name="Content Placeholder 2"/>
          <p:cNvSpPr>
            <a:spLocks noGrp="1"/>
          </p:cNvSpPr>
          <p:nvPr>
            <p:ph idx="1" hasCustomPrompt="1"/>
          </p:nvPr>
        </p:nvSpPr>
        <p:spPr>
          <a:xfrm>
            <a:off x="575999" y="1440000"/>
            <a:ext cx="5280000"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hasCustomPrompt="1"/>
          </p:nvPr>
        </p:nvSpPr>
        <p:spPr>
          <a:xfrm>
            <a:off x="6336000" y="2320514"/>
            <a:ext cx="5280000" cy="4537487"/>
          </a:xfrm>
          <a:solidFill>
            <a:srgbClr val="545D65"/>
          </a:solidFill>
        </p:spPr>
        <p:txBody>
          <a:bodyPr lIns="180000" tIns="180000" rIns="180000" bIns="72000" anchor="t" anchorCtr="0">
            <a:noAutofit/>
          </a:bodyPr>
          <a:lstStyle>
            <a:lvl1pPr>
              <a:defRPr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EB7ABCA6-FB8A-5F40-F12D-4852C6DFE91A}"/>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7C3B3009-7097-F30F-F7BD-D5A576CF79C3}"/>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115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overskrift på 2 linjer + 1 bo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0" y="0"/>
            <a:ext cx="9035301" cy="1296000"/>
          </a:xfrm>
        </p:spPr>
        <p:txBody>
          <a:bodyPr anchor="b" anchorCtr="0">
            <a:noAutofit/>
          </a:bodyPr>
          <a:lstStyle>
            <a:lvl1pPr>
              <a:defRPr sz="2800" b="1" i="0">
                <a:latin typeface="Avenir Next" panose="020B0503020202020204" pitchFamily="34" charset="0"/>
              </a:defRPr>
            </a:lvl1pPr>
          </a:lstStyle>
          <a:p>
            <a:r>
              <a:rPr lang="da-DK"/>
              <a:t>Dette slides kan bruges, hvis der er mere end 1 linje i overskriften</a:t>
            </a:r>
            <a:endParaRPr lang="en-US"/>
          </a:p>
        </p:txBody>
      </p:sp>
      <p:sp>
        <p:nvSpPr>
          <p:cNvPr id="3" name="Content Placeholder 2"/>
          <p:cNvSpPr>
            <a:spLocks noGrp="1"/>
          </p:cNvSpPr>
          <p:nvPr>
            <p:ph idx="1" hasCustomPrompt="1"/>
          </p:nvPr>
        </p:nvSpPr>
        <p:spPr>
          <a:xfrm>
            <a:off x="672000" y="1441185"/>
            <a:ext cx="10748592"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C3AC1527-0238-4251-958A-EBFD3B52980D}"/>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B21F8F24-E0E6-FEA2-B1B4-D19A0F87FBDE}"/>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238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240890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407319167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011454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578002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89166472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23853800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22767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53941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43938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00855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1227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3645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31902937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562892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0746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435780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41278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463714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332101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028865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79114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58302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23075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39381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90770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310990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996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F398117-B5AD-22B3-64AD-73A00DC56767}"/>
              </a:ext>
            </a:extLst>
          </p:cNvPr>
          <p:cNvSpPr>
            <a:spLocks noGrp="1"/>
          </p:cNvSpPr>
          <p:nvPr>
            <p:ph type="dt" sz="half" idx="10"/>
          </p:nvPr>
        </p:nvSpPr>
        <p:spPr/>
        <p:txBody>
          <a:bodyPr/>
          <a:lstStyle/>
          <a:p>
            <a:endParaRPr lang="da-DK"/>
          </a:p>
        </p:txBody>
      </p:sp>
      <p:sp>
        <p:nvSpPr>
          <p:cNvPr id="3" name="Pladsholder til sidefod 2">
            <a:extLst>
              <a:ext uri="{FF2B5EF4-FFF2-40B4-BE49-F238E27FC236}">
                <a16:creationId xmlns:a16="http://schemas.microsoft.com/office/drawing/2014/main" id="{DDA4A39A-36EB-0E4B-DF4C-231BF766A9C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FCF89B0-C5FE-C7EB-E129-9FBD17FB5E0F}"/>
              </a:ext>
            </a:extLst>
          </p:cNvPr>
          <p:cNvSpPr>
            <a:spLocks noGrp="1"/>
          </p:cNvSpPr>
          <p:nvPr>
            <p:ph type="sldNum" sz="quarter" idx="12"/>
          </p:nvPr>
        </p:nvSpPr>
        <p:spPr/>
        <p:txBody>
          <a:bodyPr/>
          <a:lstStyle/>
          <a:p>
            <a:fld id="{3425F329-D353-9B49-87C2-3A4ADDEF38A6}" type="slidenum">
              <a:rPr lang="da-DK" smtClean="0"/>
              <a:t>‹#›</a:t>
            </a:fld>
            <a:endParaRPr lang="da-DK"/>
          </a:p>
        </p:txBody>
      </p:sp>
    </p:spTree>
    <p:extLst>
      <p:ext uri="{BB962C8B-B14F-4D97-AF65-F5344CB8AC3E}">
        <p14:creationId xmlns:p14="http://schemas.microsoft.com/office/powerpoint/2010/main" val="384870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a:t>Standard / total billede</a:t>
            </a:r>
          </a:p>
        </p:txBody>
      </p:sp>
      <p:sp>
        <p:nvSpPr>
          <p:cNvPr id="10" name="Pladsholder til billede 9"/>
          <p:cNvSpPr>
            <a:spLocks noGrp="1"/>
          </p:cNvSpPr>
          <p:nvPr>
            <p:ph type="pic" sz="quarter" idx="13"/>
          </p:nvPr>
        </p:nvSpPr>
        <p:spPr>
          <a:xfrm>
            <a:off x="728134" y="1562104"/>
            <a:ext cx="10865556" cy="3682999"/>
          </a:xfrm>
          <a:solidFill>
            <a:schemeClr val="bg1">
              <a:lumMod val="85000"/>
            </a:schemeClr>
          </a:solidFill>
          <a:ln>
            <a:noFill/>
          </a:ln>
          <a:effectLst/>
        </p:spPr>
        <p:txBody>
          <a:bodyPr>
            <a:normAutofit/>
          </a:bodyPr>
          <a:lstStyle>
            <a:lvl1pPr indent="-148500">
              <a:defRPr sz="900"/>
            </a:lvl1pPr>
          </a:lstStyle>
          <a:p>
            <a:endParaRPr lang="da-DK"/>
          </a:p>
        </p:txBody>
      </p:sp>
      <p:sp>
        <p:nvSpPr>
          <p:cNvPr id="15" name="Pladsholder til tekst 14"/>
          <p:cNvSpPr>
            <a:spLocks noGrp="1"/>
          </p:cNvSpPr>
          <p:nvPr>
            <p:ph type="body" sz="quarter" idx="14"/>
          </p:nvPr>
        </p:nvSpPr>
        <p:spPr>
          <a:xfrm>
            <a:off x="423333" y="5346700"/>
            <a:ext cx="11170355" cy="723900"/>
          </a:xfrm>
        </p:spPr>
        <p:txBody>
          <a:bodyPr>
            <a:noAutofit/>
          </a:bodyPr>
          <a:lstStyle>
            <a:lvl1pPr indent="-148500">
              <a:defRPr sz="1350"/>
            </a:lvl1pPr>
            <a:lvl2pPr>
              <a:defRPr sz="1350"/>
            </a:lvl2pPr>
            <a:lvl3pPr>
              <a:defRPr sz="1350"/>
            </a:lvl3pPr>
            <a:lvl4pPr>
              <a:defRPr sz="1350"/>
            </a:lvl4pPr>
            <a:lvl5pPr>
              <a:defRPr sz="1350"/>
            </a:lvl5pPr>
          </a:lstStyle>
          <a:p>
            <a:pPr lvl="0"/>
            <a:r>
              <a:rPr lang="da-DK"/>
              <a:t>Klik for at redigere teksttypografierne i masteren</a:t>
            </a:r>
          </a:p>
        </p:txBody>
      </p:sp>
    </p:spTree>
    <p:extLst>
      <p:ext uri="{BB962C8B-B14F-4D97-AF65-F5344CB8AC3E}">
        <p14:creationId xmlns:p14="http://schemas.microsoft.com/office/powerpoint/2010/main" val="3847701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682831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311961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19356765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95896052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42882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448013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654922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83411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51890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183005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01711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569433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581215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4375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63217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1966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6091423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31404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884849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27925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29936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054254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991448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13449532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9717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2FD1B-05F6-BAC8-5BF3-5B54AA1E8EB2}"/>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313E85D-2B73-7823-9005-A1E4DDC3C495}"/>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F0FD74-276D-0904-64EF-48644480EBC9}"/>
              </a:ext>
            </a:extLst>
          </p:cNvPr>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a:extLst>
              <a:ext uri="{FF2B5EF4-FFF2-40B4-BE49-F238E27FC236}">
                <a16:creationId xmlns:a16="http://schemas.microsoft.com/office/drawing/2014/main" id="{6D413A4D-B0E6-E0A9-0D9B-4B7F4D9CA62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5B0F91E-E9A5-EBF7-F3BB-A630F883072F}"/>
              </a:ext>
            </a:extLst>
          </p:cNvPr>
          <p:cNvSpPr>
            <a:spLocks noGrp="1"/>
          </p:cNvSpPr>
          <p:nvPr>
            <p:ph type="sldNum" sz="quarter" idx="12"/>
          </p:nvPr>
        </p:nvSpPr>
        <p:spPr/>
        <p:txBody>
          <a:bodyPr/>
          <a:lstStyle/>
          <a:p>
            <a:fld id="{B562D7D0-CE73-0245-8085-75341928D1AA}" type="slidenum">
              <a:rPr lang="da-DK" smtClean="0"/>
              <a:t>‹#›</a:t>
            </a:fld>
            <a:endParaRPr lang="da-DK"/>
          </a:p>
        </p:txBody>
      </p:sp>
    </p:spTree>
    <p:extLst>
      <p:ext uri="{BB962C8B-B14F-4D97-AF65-F5344CB8AC3E}">
        <p14:creationId xmlns:p14="http://schemas.microsoft.com/office/powerpoint/2010/main" val="37793998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69079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120566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734727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1822782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37453850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484203801"/>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098088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182523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873485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787137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42418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84177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6358068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4592298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635999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885862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783283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839955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2651805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081593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6164347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679333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8009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2.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theme" Target="../theme/theme4.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5.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83749498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99" r:id="rId3"/>
    <p:sldLayoutId id="2147483716" r:id="rId4"/>
    <p:sldLayoutId id="2147483860" r:id="rId5"/>
    <p:sldLayoutId id="2147483700" r:id="rId6"/>
    <p:sldLayoutId id="2147483701" r:id="rId7"/>
    <p:sldLayoutId id="2147483702" r:id="rId8"/>
    <p:sldLayoutId id="2147483687" r:id="rId9"/>
    <p:sldLayoutId id="2147483861" r:id="rId10"/>
    <p:sldLayoutId id="2147483705" r:id="rId11"/>
    <p:sldLayoutId id="2147483698" r:id="rId12"/>
    <p:sldLayoutId id="2147483862" r:id="rId13"/>
    <p:sldLayoutId id="2147483688" r:id="rId14"/>
    <p:sldLayoutId id="2147483706" r:id="rId15"/>
    <p:sldLayoutId id="2147483704" r:id="rId16"/>
    <p:sldLayoutId id="2147483707" r:id="rId17"/>
    <p:sldLayoutId id="2147483708" r:id="rId18"/>
    <p:sldLayoutId id="2147483709" r:id="rId19"/>
    <p:sldLayoutId id="2147483697" r:id="rId20"/>
    <p:sldLayoutId id="2147483710" r:id="rId21"/>
    <p:sldLayoutId id="2147483711" r:id="rId22"/>
    <p:sldLayoutId id="2147483712" r:id="rId23"/>
    <p:sldLayoutId id="2147483713" r:id="rId24"/>
    <p:sldLayoutId id="2147483714" r:id="rId25"/>
    <p:sldLayoutId id="2147483715" r:id="rId26"/>
    <p:sldLayoutId id="2147483746" r:id="rId27"/>
    <p:sldLayoutId id="2147483747" r:id="rId28"/>
    <p:sldLayoutId id="2147483748" r:id="rId29"/>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3270005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38786078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63301217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800" r:id="rId24"/>
    <p:sldLayoutId id="2147483801"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3282546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7" r:id="rId24"/>
    <p:sldLayoutId id="2147483828" r:id="rId25"/>
    <p:sldLayoutId id="2147483829" r:id="rId26"/>
    <p:sldLayoutId id="2147483830" r:id="rId27"/>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3192067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2.xml"/><Relationship Id="rId6" Type="http://schemas.openxmlformats.org/officeDocument/2006/relationships/hyperlink" Target="https://vimeo.com/1146586725?share=copy"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dataetiskraad.dk/Media/638741872646360392/Dataetisk%20R%C3%A5ds%20rapport%20om%20generativ%20AI.pdf" TargetMode="External"/><Relationship Id="rId2" Type="http://schemas.openxmlformats.org/officeDocument/2006/relationships/notesSlide" Target="../notesSlides/notesSlide2.xml"/><Relationship Id="rId1" Type="http://schemas.openxmlformats.org/officeDocument/2006/relationships/slideLayout" Target="../slideLayouts/slideLayout14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4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B4A3">
            <a:alpha val="20000"/>
          </a:srgbClr>
        </a:solidFill>
        <a:effectLst/>
      </p:bgPr>
    </p:bg>
    <p:spTree>
      <p:nvGrpSpPr>
        <p:cNvPr id="1" name="">
          <a:extLst>
            <a:ext uri="{FF2B5EF4-FFF2-40B4-BE49-F238E27FC236}">
              <a16:creationId xmlns:a16="http://schemas.microsoft.com/office/drawing/2014/main" id="{38BDAC8A-3BC3-BFB2-611B-3011F04D3A11}"/>
            </a:ext>
          </a:extLst>
        </p:cNvPr>
        <p:cNvGrpSpPr/>
        <p:nvPr/>
      </p:nvGrpSpPr>
      <p:grpSpPr>
        <a:xfrm>
          <a:off x="0" y="0"/>
          <a:ext cx="0" cy="0"/>
          <a:chOff x="0" y="0"/>
          <a:chExt cx="0" cy="0"/>
        </a:xfrm>
      </p:grpSpPr>
      <p:pic>
        <p:nvPicPr>
          <p:cNvPr id="19" name="Billede 18">
            <a:extLst>
              <a:ext uri="{FF2B5EF4-FFF2-40B4-BE49-F238E27FC236}">
                <a16:creationId xmlns:a16="http://schemas.microsoft.com/office/drawing/2014/main" id="{835183E9-34E9-FD62-BCDA-2FEDCF972F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71733" y="3233106"/>
            <a:ext cx="2730844" cy="1705233"/>
          </a:xfrm>
          <a:prstGeom prst="rect">
            <a:avLst/>
          </a:prstGeom>
        </p:spPr>
      </p:pic>
      <p:sp>
        <p:nvSpPr>
          <p:cNvPr id="6" name="Rektangel 5">
            <a:extLst>
              <a:ext uri="{FF2B5EF4-FFF2-40B4-BE49-F238E27FC236}">
                <a16:creationId xmlns:a16="http://schemas.microsoft.com/office/drawing/2014/main" id="{450E0D04-0C54-F7E2-8812-8C594C1BFF27}"/>
              </a:ext>
            </a:extLst>
          </p:cNvPr>
          <p:cNvSpPr>
            <a:spLocks noChangeAspect="1"/>
          </p:cNvSpPr>
          <p:nvPr/>
        </p:nvSpPr>
        <p:spPr>
          <a:xfrm>
            <a:off x="15160"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1A898"/>
                </a:solidFill>
              </a:rPr>
              <a:t>AI generelt</a:t>
            </a:r>
            <a:endParaRPr lang="da-DK" sz="1200">
              <a:solidFill>
                <a:srgbClr val="11A898"/>
              </a:solidFill>
            </a:endParaRPr>
          </a:p>
        </p:txBody>
      </p:sp>
      <p:sp>
        <p:nvSpPr>
          <p:cNvPr id="4" name="Pladsholder til indhold 3">
            <a:extLst>
              <a:ext uri="{FF2B5EF4-FFF2-40B4-BE49-F238E27FC236}">
                <a16:creationId xmlns:a16="http://schemas.microsoft.com/office/drawing/2014/main" id="{CB4B914D-C442-1558-C228-38E37243D1CB}"/>
              </a:ext>
            </a:extLst>
          </p:cNvPr>
          <p:cNvSpPr>
            <a:spLocks noGrp="1"/>
          </p:cNvSpPr>
          <p:nvPr>
            <p:ph type="title" idx="4294967295"/>
          </p:nvPr>
        </p:nvSpPr>
        <p:spPr>
          <a:xfrm>
            <a:off x="592138" y="992188"/>
            <a:ext cx="5880100" cy="1846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4000" b="1" i="0" u="none" strike="noStrike" kern="1200" cap="none" spc="0" normalizeH="0" baseline="0" noProof="0">
                <a:ln>
                  <a:noFill/>
                </a:ln>
                <a:solidFill>
                  <a:srgbClr val="11A898"/>
                </a:solidFill>
                <a:effectLst/>
                <a:uLnTx/>
                <a:uFillTx/>
                <a:latin typeface="Avenir Next"/>
                <a:ea typeface="+mn-ea"/>
                <a:cs typeface="+mn-cs"/>
              </a:rPr>
              <a:t>Udfordringer </a:t>
            </a:r>
            <a:endParaRPr kumimoji="0" lang="da-DK" sz="4000" b="1"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a-DK" sz="4000" b="0" i="0" u="none" strike="noStrike" kern="1200" cap="none" spc="0" normalizeH="0" baseline="0" noProof="0">
                <a:ln>
                  <a:noFill/>
                </a:ln>
                <a:solidFill>
                  <a:srgbClr val="11A898"/>
                </a:solidFill>
                <a:effectLst/>
                <a:uLnTx/>
                <a:uFillTx/>
                <a:latin typeface="Avenir Next"/>
                <a:ea typeface="+mn-ea"/>
                <a:cs typeface="+mn-cs"/>
              </a:rPr>
              <a:t>Muligheder for at styrke velfærden med AI </a:t>
            </a:r>
            <a:endParaRPr kumimoji="0" lang="da-DK" sz="4000" b="1"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13" name="Pladsholder til indhold 1">
            <a:extLst>
              <a:ext uri="{FF2B5EF4-FFF2-40B4-BE49-F238E27FC236}">
                <a16:creationId xmlns:a16="http://schemas.microsoft.com/office/drawing/2014/main" id="{EA7ECCE3-F1C8-DB06-9372-317EFB40297C}"/>
              </a:ext>
            </a:extLst>
          </p:cNvPr>
          <p:cNvSpPr txBox="1">
            <a:spLocks/>
          </p:cNvSpPr>
          <p:nvPr/>
        </p:nvSpPr>
        <p:spPr>
          <a:xfrm>
            <a:off x="677527" y="3233106"/>
            <a:ext cx="4901568" cy="362299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500" b="1">
                <a:solidFill>
                  <a:srgbClr val="2AB4A3"/>
                </a:solidFill>
                <a:latin typeface="Avenir Next"/>
              </a:rPr>
              <a:t>Afsnittet indeholder:</a:t>
            </a:r>
          </a:p>
          <a:p>
            <a:pPr marL="342900" indent="-342900">
              <a:buFont typeface="Arial" panose="020B0604020202020204" pitchFamily="34" charset="0"/>
              <a:buChar char="•"/>
            </a:pPr>
            <a:r>
              <a:rPr lang="da-DK" sz="1500">
                <a:solidFill>
                  <a:srgbClr val="2AB4A3"/>
                </a:solidFill>
                <a:latin typeface="Avenir Next"/>
              </a:rPr>
              <a:t>Fire typer af risici ved AI</a:t>
            </a:r>
            <a:endParaRPr lang="en-US">
              <a:solidFill>
                <a:srgbClr val="2AB4A3"/>
              </a:solidFill>
            </a:endParaRPr>
          </a:p>
          <a:p>
            <a:pPr marL="342900" indent="-342900">
              <a:buFont typeface="Arial" panose="020B0604020202020204" pitchFamily="34" charset="0"/>
              <a:buChar char="•"/>
            </a:pPr>
            <a:r>
              <a:rPr lang="da-DK" sz="1500">
                <a:solidFill>
                  <a:srgbClr val="2AB4A3"/>
                </a:solidFill>
                <a:latin typeface="Avenir Next"/>
              </a:rPr>
              <a:t>Tre dilemmaer til dialog</a:t>
            </a:r>
            <a:endParaRPr lang="da-DK" sz="1500">
              <a:solidFill>
                <a:srgbClr val="2AB4A3"/>
              </a:solidFill>
            </a:endParaRPr>
          </a:p>
          <a:p>
            <a:pPr marL="342900" indent="-342900">
              <a:buFont typeface="Arial" panose="020B0604020202020204" pitchFamily="34" charset="0"/>
              <a:buChar char="•"/>
            </a:pPr>
            <a:r>
              <a:rPr lang="da-DK" sz="1500">
                <a:solidFill>
                  <a:srgbClr val="2AB4A3"/>
                </a:solidFill>
                <a:latin typeface="Avenir Next"/>
              </a:rPr>
              <a:t>Indsigt fra projektet fra workshops og AI-LAB</a:t>
            </a:r>
            <a:endParaRPr lang="da-DK" sz="1500">
              <a:solidFill>
                <a:srgbClr val="2AB4A3"/>
              </a:solidFill>
            </a:endParaRPr>
          </a:p>
          <a:p>
            <a:pPr marL="342900" indent="-342900">
              <a:buChar char="•"/>
            </a:pPr>
            <a:endParaRPr lang="da-DK" sz="1500"/>
          </a:p>
        </p:txBody>
      </p:sp>
      <p:sp>
        <p:nvSpPr>
          <p:cNvPr id="5" name="Rektangel 4">
            <a:extLst>
              <a:ext uri="{FF2B5EF4-FFF2-40B4-BE49-F238E27FC236}">
                <a16:creationId xmlns:a16="http://schemas.microsoft.com/office/drawing/2014/main" id="{848C66DD-5D2F-42FB-BAFE-0F7F88A92725}"/>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9" name="Rektangel 8">
            <a:extLst>
              <a:ext uri="{FF2B5EF4-FFF2-40B4-BE49-F238E27FC236}">
                <a16:creationId xmlns:a16="http://schemas.microsoft.com/office/drawing/2014/main" id="{589D4B70-4B56-6D49-5C09-8F89B2797B7C}"/>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0" name="Rektangel 9">
            <a:extLst>
              <a:ext uri="{FF2B5EF4-FFF2-40B4-BE49-F238E27FC236}">
                <a16:creationId xmlns:a16="http://schemas.microsoft.com/office/drawing/2014/main" id="{C1D5EF27-9C96-70B6-1B14-EA442735E1CF}"/>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endParaRPr lang="da-DK" sz="1200">
              <a:solidFill>
                <a:srgbClr val="000000"/>
              </a:solidFill>
            </a:endParaRPr>
          </a:p>
        </p:txBody>
      </p:sp>
      <p:sp>
        <p:nvSpPr>
          <p:cNvPr id="2" name="Rektangel 1">
            <a:extLst>
              <a:ext uri="{FF2B5EF4-FFF2-40B4-BE49-F238E27FC236}">
                <a16:creationId xmlns:a16="http://schemas.microsoft.com/office/drawing/2014/main" id="{4819275A-9346-9409-EE4E-C09A5B6E6128}"/>
              </a:ext>
              <a:ext uri="{C183D7F6-B498-43B3-948B-1728B52AA6E4}">
                <adec:decorative xmlns:adec="http://schemas.microsoft.com/office/drawing/2017/decorative" val="1"/>
              </a:ext>
            </a:extLst>
          </p:cNvPr>
          <p:cNvSpPr/>
          <p:nvPr/>
        </p:nvSpPr>
        <p:spPr>
          <a:xfrm>
            <a:off x="8171734" y="3236838"/>
            <a:ext cx="2730843" cy="1705233"/>
          </a:xfrm>
          <a:prstGeom prst="rect">
            <a:avLst/>
          </a:prstGeom>
          <a:noFill/>
          <a:ln>
            <a:solidFill>
              <a:srgbClr val="14B4A3"/>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da-DK">
              <a:solidFill>
                <a:schemeClr val="bg1"/>
              </a:solidFill>
            </a:endParaRPr>
          </a:p>
        </p:txBody>
      </p:sp>
      <p:pic>
        <p:nvPicPr>
          <p:cNvPr id="3" name="Pladsholder til indhold 17">
            <a:extLst>
              <a:ext uri="{FF2B5EF4-FFF2-40B4-BE49-F238E27FC236}">
                <a16:creationId xmlns:a16="http://schemas.microsoft.com/office/drawing/2014/main" id="{16CA1D24-BBB9-6260-6E98-90E130FCA931}"/>
              </a:ext>
              <a:ext uri="{C183D7F6-B498-43B3-948B-1728B52AA6E4}">
                <adec:decorative xmlns:adec="http://schemas.microsoft.com/office/drawing/2017/decorative" val="1"/>
              </a:ext>
            </a:extLst>
          </p:cNvPr>
          <p:cNvPicPr>
            <a:picLocks noGrp="1" noChangeAspect="1"/>
          </p:cNvPicPr>
          <p:nvPr>
            <p:ph sz="half" idx="1"/>
          </p:nvPr>
        </p:nvPicPr>
        <p:blipFill>
          <a:blip r:embed="rId4">
            <a:extLst>
              <a:ext uri="{96DAC541-7B7A-43D3-8B79-37D633B846F1}">
                <asvg:svgBlip xmlns:asvg="http://schemas.microsoft.com/office/drawing/2016/SVG/main" r:embed="rId5"/>
              </a:ext>
            </a:extLst>
          </a:blip>
          <a:srcRect l="23276" t="25734" r="25246" b="41353"/>
          <a:stretch>
            <a:fillRect/>
          </a:stretch>
        </p:blipFill>
        <p:spPr>
          <a:xfrm>
            <a:off x="8302054" y="3366584"/>
            <a:ext cx="2261287" cy="1445740"/>
          </a:xfrm>
        </p:spPr>
      </p:pic>
      <p:sp>
        <p:nvSpPr>
          <p:cNvPr id="11" name="Pladsholder til tekst 6">
            <a:extLst>
              <a:ext uri="{FF2B5EF4-FFF2-40B4-BE49-F238E27FC236}">
                <a16:creationId xmlns:a16="http://schemas.microsoft.com/office/drawing/2014/main" id="{DB3D6AD6-5469-4C8A-C87F-163DDBDC6CB6}"/>
              </a:ext>
            </a:extLst>
          </p:cNvPr>
          <p:cNvSpPr txBox="1">
            <a:spLocks/>
          </p:cNvSpPr>
          <p:nvPr/>
        </p:nvSpPr>
        <p:spPr>
          <a:xfrm>
            <a:off x="8171734" y="5071817"/>
            <a:ext cx="2730843" cy="6692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b="1">
                <a:solidFill>
                  <a:srgbClr val="14B4A3"/>
                </a:solidFill>
                <a:latin typeface="Avenir Next"/>
              </a:rPr>
              <a:t>Udfordringer med AI</a:t>
            </a:r>
            <a:endParaRPr kumimoji="0" lang="da-DK" sz="1600" b="1" strike="noStrike" kern="1200" cap="none" spc="0" normalizeH="0" baseline="0" noProof="0">
              <a:ln>
                <a:noFill/>
              </a:ln>
              <a:solidFill>
                <a:srgbClr val="14B4A3"/>
              </a:solidFill>
              <a:effectLst/>
              <a:uLnTx/>
              <a:uFillTx/>
              <a:latin typeface="Avenir Next" panose="020B05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i="1" u="sng" strike="noStrike" kern="1200" cap="none" spc="0" normalizeH="0" baseline="0" noProof="0">
                <a:ln>
                  <a:noFill/>
                </a:ln>
                <a:solidFill>
                  <a:srgbClr val="14B4A3"/>
                </a:solidFill>
                <a:effectLst/>
                <a:uLnTx/>
                <a:uFillTx/>
                <a:latin typeface="Avenir Next"/>
                <a:hlinkClick r:id="rId6">
                  <a:extLst>
                    <a:ext uri="{A12FA001-AC4F-418D-AE19-62706E023703}">
                      <ahyp:hlinkClr xmlns:ahyp="http://schemas.microsoft.com/office/drawing/2018/hyperlinkcolor" val="tx"/>
                    </a:ext>
                  </a:extLst>
                </a:hlinkClick>
              </a:rPr>
              <a:t>Se </a:t>
            </a:r>
            <a:r>
              <a:rPr lang="da-DK" sz="1600" i="1" u="sng">
                <a:solidFill>
                  <a:srgbClr val="14B4A3"/>
                </a:solidFill>
                <a:latin typeface="Avenir Next"/>
                <a:hlinkClick r:id="rId6">
                  <a:extLst>
                    <a:ext uri="{A12FA001-AC4F-418D-AE19-62706E023703}">
                      <ahyp:hlinkClr xmlns:ahyp="http://schemas.microsoft.com/office/drawing/2018/hyperlinkcolor" val="tx"/>
                    </a:ext>
                  </a:extLst>
                </a:hlinkClick>
              </a:rPr>
              <a:t>introduktions</a:t>
            </a:r>
            <a:r>
              <a:rPr kumimoji="0" lang="da-DK" sz="1600" i="1" u="sng" strike="noStrike" kern="1200" cap="none" spc="0" normalizeH="0" baseline="0" noProof="0">
                <a:ln>
                  <a:noFill/>
                </a:ln>
                <a:solidFill>
                  <a:srgbClr val="14B4A3"/>
                </a:solidFill>
                <a:effectLst/>
                <a:uLnTx/>
                <a:uFillTx/>
                <a:latin typeface="Avenir Next"/>
                <a:hlinkClick r:id="rId6">
                  <a:extLst>
                    <a:ext uri="{A12FA001-AC4F-418D-AE19-62706E023703}">
                      <ahyp:hlinkClr xmlns:ahyp="http://schemas.microsoft.com/office/drawing/2018/hyperlinkcolor" val="tx"/>
                    </a:ext>
                  </a:extLst>
                </a:hlinkClick>
              </a:rPr>
              <a:t>video</a:t>
            </a:r>
            <a:endParaRPr lang="da-DK" sz="1600" i="1" u="sng" strike="noStrike" kern="1200" cap="none" spc="0" normalizeH="0" baseline="0" noProof="0">
              <a:ln>
                <a:noFill/>
              </a:ln>
              <a:solidFill>
                <a:srgbClr val="14B4A3"/>
              </a:solidFill>
              <a:effectLst/>
              <a:uLnTx/>
              <a:uFillTx/>
              <a:latin typeface="Avenir Next"/>
            </a:endParaRPr>
          </a:p>
        </p:txBody>
      </p:sp>
      <p:sp>
        <p:nvSpPr>
          <p:cNvPr id="16" name="Rektangel 15">
            <a:extLst>
              <a:ext uri="{FF2B5EF4-FFF2-40B4-BE49-F238E27FC236}">
                <a16:creationId xmlns:a16="http://schemas.microsoft.com/office/drawing/2014/main" id="{632E7457-6A26-F2B7-C8FE-4094CBE22FC1}"/>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rgbClr val="14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Udfordringer</a:t>
            </a:r>
          </a:p>
        </p:txBody>
      </p:sp>
      <p:sp>
        <p:nvSpPr>
          <p:cNvPr id="17" name="Rektangel 16">
            <a:extLst>
              <a:ext uri="{FF2B5EF4-FFF2-40B4-BE49-F238E27FC236}">
                <a16:creationId xmlns:a16="http://schemas.microsoft.com/office/drawing/2014/main" id="{8B6220B5-C711-2B07-1C33-126E1232D9F6}"/>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Tree>
    <p:extLst>
      <p:ext uri="{BB962C8B-B14F-4D97-AF65-F5344CB8AC3E}">
        <p14:creationId xmlns:p14="http://schemas.microsoft.com/office/powerpoint/2010/main" val="338241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05E79-7CE0-57D5-554E-F08713C68CC1}"/>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750DCDB-1D65-5CD5-E66C-6B52E2AEEB4F}"/>
              </a:ext>
            </a:extLst>
          </p:cNvPr>
          <p:cNvSpPr>
            <a:spLocks noGrp="1"/>
          </p:cNvSpPr>
          <p:nvPr>
            <p:ph type="title" idx="4294967295"/>
          </p:nvPr>
        </p:nvSpPr>
        <p:spPr>
          <a:xfrm>
            <a:off x="444500" y="590550"/>
            <a:ext cx="10010775"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800" b="1" i="0" u="none" strike="noStrike" kern="1200" cap="none" spc="0" normalizeH="0" baseline="0" noProof="0">
                <a:ln>
                  <a:noFill/>
                </a:ln>
                <a:solidFill>
                  <a:schemeClr val="tx1"/>
                </a:solidFill>
                <a:effectLst/>
                <a:uLnTx/>
                <a:uFillTx/>
                <a:latin typeface="Avenir Next"/>
                <a:ea typeface="+mn-ea"/>
                <a:cs typeface="+mn-cs"/>
              </a:rPr>
              <a:t>Fire typer af </a:t>
            </a:r>
            <a:r>
              <a:rPr kumimoji="0" lang="da-DK" sz="2800" b="1" i="0" u="none" strike="noStrike" kern="1200" cap="none" spc="0" normalizeH="0" baseline="0" noProof="0">
                <a:ln>
                  <a:noFill/>
                </a:ln>
                <a:solidFill>
                  <a:srgbClr val="000000"/>
                </a:solidFill>
                <a:effectLst/>
                <a:uLnTx/>
                <a:uFillTx/>
                <a:latin typeface="Avenir Next"/>
                <a:ea typeface="+mn-ea"/>
                <a:cs typeface="+mn-cs"/>
              </a:rPr>
              <a:t>risici </a:t>
            </a:r>
            <a:r>
              <a:rPr kumimoji="0" lang="da-DK" sz="2800" b="1" i="0" u="none" strike="noStrike" kern="1200" cap="none" spc="0" normalizeH="0" baseline="0" noProof="0">
                <a:ln>
                  <a:noFill/>
                </a:ln>
                <a:solidFill>
                  <a:schemeClr val="tx1"/>
                </a:solidFill>
                <a:effectLst/>
                <a:uLnTx/>
                <a:uFillTx/>
                <a:latin typeface="Avenir Next"/>
                <a:ea typeface="+mn-ea"/>
                <a:cs typeface="+mn-cs"/>
              </a:rPr>
              <a:t>ved AI</a:t>
            </a:r>
            <a:endParaRPr kumimoji="0" lang="da-DK" sz="4000" b="1"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2" name="Pladsholder til indhold 1">
            <a:extLst>
              <a:ext uri="{FF2B5EF4-FFF2-40B4-BE49-F238E27FC236}">
                <a16:creationId xmlns:a16="http://schemas.microsoft.com/office/drawing/2014/main" id="{FE9DF1DE-28C3-B314-5ACE-DF8E3D2CFBDB}"/>
              </a:ext>
            </a:extLst>
          </p:cNvPr>
          <p:cNvSpPr>
            <a:spLocks noGrp="1"/>
          </p:cNvSpPr>
          <p:nvPr>
            <p:ph sz="half" idx="1"/>
          </p:nvPr>
        </p:nvSpPr>
        <p:spPr>
          <a:xfrm>
            <a:off x="445102" y="1715512"/>
            <a:ext cx="3755124" cy="4850388"/>
          </a:xfrm>
        </p:spPr>
        <p:txBody>
          <a:bodyPr vert="horz" lIns="91440" tIns="45720" rIns="91440" bIns="45720" rtlCol="0" anchor="t">
            <a:noAutofit/>
          </a:bodyPr>
          <a:lstStyle/>
          <a:p>
            <a:pPr>
              <a:lnSpc>
                <a:spcPct val="100000"/>
              </a:lnSpc>
            </a:pPr>
            <a:r>
              <a:rPr lang="da-DK" sz="1600" b="1">
                <a:solidFill>
                  <a:srgbClr val="11A898"/>
                </a:solidFill>
                <a:latin typeface="Avenir Next"/>
              </a:rPr>
              <a:t>Upålidelighed </a:t>
            </a:r>
          </a:p>
          <a:p>
            <a:pPr marL="283845" indent="-285750">
              <a:lnSpc>
                <a:spcPct val="100000"/>
              </a:lnSpc>
              <a:spcBef>
                <a:spcPts val="1200"/>
              </a:spcBef>
              <a:buFont typeface="Arial,Sans-Serif" panose="020B0604020202020204" pitchFamily="34" charset="0"/>
              <a:buChar char="•"/>
            </a:pPr>
            <a:r>
              <a:rPr lang="da-DK" sz="1500">
                <a:latin typeface="Avenir Next"/>
              </a:rPr>
              <a:t>AI kan begå fejl, fx ved at fejltolke eller hallucinere i dens output.</a:t>
            </a:r>
            <a:endParaRPr lang="en-US" sz="1500">
              <a:latin typeface="Avenir Next"/>
            </a:endParaRPr>
          </a:p>
          <a:p>
            <a:pPr marL="283845" indent="-285750">
              <a:lnSpc>
                <a:spcPct val="100000"/>
              </a:lnSpc>
              <a:spcBef>
                <a:spcPts val="1200"/>
              </a:spcBef>
              <a:buFont typeface="Arial,Sans-Serif" panose="020B0604020202020204" pitchFamily="34" charset="0"/>
              <a:buChar char="•"/>
            </a:pPr>
            <a:r>
              <a:rPr lang="da-DK" sz="1500">
                <a:latin typeface="Avenir Next"/>
              </a:rPr>
              <a:t>AI kan have (skjult) bias i data, som skævvrider dens output.</a:t>
            </a:r>
            <a:endParaRPr lang="da-DK" sz="1500"/>
          </a:p>
          <a:p>
            <a:pPr marL="283845" indent="-285750">
              <a:lnSpc>
                <a:spcPct val="100000"/>
              </a:lnSpc>
              <a:spcBef>
                <a:spcPts val="1200"/>
              </a:spcBef>
              <a:buFont typeface="Arial,Sans-Serif" panose="020B0604020202020204" pitchFamily="34" charset="0"/>
              <a:buChar char="•"/>
            </a:pPr>
            <a:r>
              <a:rPr lang="da-DK" sz="1500">
                <a:latin typeface="Avenir Next"/>
              </a:rPr>
              <a:t>Det er svært at redegøre for, hvordan AI når frem sine resultater.</a:t>
            </a:r>
          </a:p>
          <a:p>
            <a:pPr>
              <a:lnSpc>
                <a:spcPct val="100000"/>
              </a:lnSpc>
              <a:defRPr/>
            </a:pPr>
            <a:r>
              <a:rPr lang="da-DK" sz="1600" b="1">
                <a:solidFill>
                  <a:srgbClr val="11A898"/>
                </a:solidFill>
                <a:latin typeface="Avenir Next"/>
              </a:rPr>
              <a:t>Problemer med data- og retssikkerhed </a:t>
            </a:r>
          </a:p>
          <a:p>
            <a:pPr marL="285750" indent="-285750">
              <a:lnSpc>
                <a:spcPct val="100000"/>
              </a:lnSpc>
              <a:buFont typeface="Arial" panose="020B0604020202020204" pitchFamily="34" charset="0"/>
              <a:buChar char="•"/>
              <a:defRPr/>
            </a:pPr>
            <a:r>
              <a:rPr lang="da-DK" sz="1500">
                <a:solidFill>
                  <a:srgbClr val="000000"/>
                </a:solidFill>
                <a:latin typeface="Avenir Next"/>
              </a:rPr>
              <a:t>Det kan være svært at gennemskue mellemregningerne i afgørelser, hvor AI har understøttet i processen.</a:t>
            </a:r>
          </a:p>
          <a:p>
            <a:pPr marL="285750" indent="-285750">
              <a:lnSpc>
                <a:spcPct val="100000"/>
              </a:lnSpc>
              <a:buChar char="•"/>
              <a:defRPr/>
            </a:pPr>
            <a:r>
              <a:rPr lang="da-DK" sz="1500">
                <a:solidFill>
                  <a:srgbClr val="000000"/>
                </a:solidFill>
                <a:latin typeface="Avenir Next"/>
              </a:rPr>
              <a:t>Risiko for deling eller misbrug af persondata. </a:t>
            </a:r>
            <a:endParaRPr lang="da-DK" sz="1500"/>
          </a:p>
          <a:p>
            <a:pPr marL="285750" indent="-285750">
              <a:lnSpc>
                <a:spcPct val="100000"/>
              </a:lnSpc>
              <a:buChar char="•"/>
              <a:defRPr/>
            </a:pPr>
            <a:r>
              <a:rPr lang="da-DK" sz="1500">
                <a:latin typeface="Avenir Next"/>
              </a:rPr>
              <a:t>For stor afhængighed af bestemte teknologier og </a:t>
            </a:r>
            <a:r>
              <a:rPr lang="da-DK" sz="1500" err="1">
                <a:latin typeface="Avenir Next"/>
              </a:rPr>
              <a:t>techfirmaer</a:t>
            </a:r>
            <a:r>
              <a:rPr lang="da-DK" sz="1500">
                <a:latin typeface="Avenir Next"/>
              </a:rPr>
              <a:t>.  </a:t>
            </a:r>
            <a:endParaRPr lang="da-DK" sz="1500"/>
          </a:p>
          <a:p>
            <a:pPr>
              <a:lnSpc>
                <a:spcPct val="100000"/>
              </a:lnSpc>
              <a:spcBef>
                <a:spcPts val="1200"/>
              </a:spcBef>
            </a:pPr>
            <a:endParaRPr lang="da-DK" sz="1500"/>
          </a:p>
        </p:txBody>
      </p:sp>
      <p:sp>
        <p:nvSpPr>
          <p:cNvPr id="5" name="Pladsholder til indhold 1">
            <a:extLst>
              <a:ext uri="{FF2B5EF4-FFF2-40B4-BE49-F238E27FC236}">
                <a16:creationId xmlns:a16="http://schemas.microsoft.com/office/drawing/2014/main" id="{8AE96525-62E2-2E44-9782-2926E3E28E33}"/>
              </a:ext>
            </a:extLst>
          </p:cNvPr>
          <p:cNvSpPr txBox="1">
            <a:spLocks/>
          </p:cNvSpPr>
          <p:nvPr/>
        </p:nvSpPr>
        <p:spPr>
          <a:xfrm>
            <a:off x="4590966" y="1715512"/>
            <a:ext cx="3733864" cy="48503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da-DK" sz="1600" b="1">
                <a:solidFill>
                  <a:srgbClr val="11A898"/>
                </a:solidFill>
                <a:latin typeface="Avenir Next"/>
              </a:rPr>
              <a:t>Fremmedgørelse  </a:t>
            </a:r>
            <a:r>
              <a:rPr lang="da-DK" sz="1800" b="1">
                <a:solidFill>
                  <a:srgbClr val="11A898"/>
                </a:solidFill>
                <a:latin typeface="Avenir Next"/>
              </a:rPr>
              <a:t> </a:t>
            </a:r>
            <a:endParaRPr kumimoji="0" lang="da-DK" sz="1600" b="1" i="0" u="none" strike="noStrike" kern="1200" cap="none" spc="0" normalizeH="0" baseline="0" noProof="0">
              <a:ln>
                <a:noFill/>
              </a:ln>
              <a:solidFill>
                <a:srgbClr val="11A898"/>
              </a:solidFill>
              <a:effectLst/>
              <a:uLnTx/>
              <a:uFillTx/>
              <a:latin typeface="Avenir Next"/>
            </a:endParaRPr>
          </a:p>
          <a:p>
            <a:pPr marL="283845" indent="-285750">
              <a:lnSpc>
                <a:spcPct val="100000"/>
              </a:lnSpc>
              <a:spcBef>
                <a:spcPts val="1200"/>
              </a:spcBef>
              <a:buFont typeface="Arial,Sans-Serif" panose="020B0604020202020204" pitchFamily="34" charset="0"/>
              <a:buChar char="•"/>
              <a:defRPr/>
            </a:pPr>
            <a:r>
              <a:rPr lang="da-DK" sz="1500">
                <a:latin typeface="Avenir Next"/>
              </a:rPr>
              <a:t>Mennesker kan miste tillid til kommunikation og afgørelser, baseret i for høj grad på AI, fremfor menneskelig faglighed. </a:t>
            </a:r>
          </a:p>
          <a:p>
            <a:pPr marL="283845" indent="-285750">
              <a:lnSpc>
                <a:spcPct val="100000"/>
              </a:lnSpc>
              <a:spcBef>
                <a:spcPts val="1200"/>
              </a:spcBef>
              <a:buFont typeface="Arial,Sans-Serif" panose="020B0604020202020204" pitchFamily="34" charset="0"/>
              <a:buChar char="•"/>
              <a:defRPr/>
            </a:pPr>
            <a:r>
              <a:rPr lang="da-DK" sz="1500">
                <a:latin typeface="Avenir Next"/>
              </a:rPr>
              <a:t>Mennesker kan opleve, at AI-baserede løsninger svækker de fællesskabende relationer i arbejdet.</a:t>
            </a:r>
          </a:p>
          <a:p>
            <a:pPr>
              <a:lnSpc>
                <a:spcPct val="100000"/>
              </a:lnSpc>
              <a:defRPr/>
            </a:pPr>
            <a:r>
              <a:rPr lang="da-DK" sz="1600" b="1">
                <a:solidFill>
                  <a:srgbClr val="11A898"/>
                </a:solidFill>
                <a:latin typeface="Avenir Next"/>
              </a:rPr>
              <a:t>Tab af viden og faglighed </a:t>
            </a:r>
            <a:endParaRPr lang="da-DK" sz="1600" b="1">
              <a:latin typeface="Avenir Next"/>
            </a:endParaRPr>
          </a:p>
          <a:p>
            <a:pPr marL="283845" indent="-285750">
              <a:lnSpc>
                <a:spcPct val="100000"/>
              </a:lnSpc>
              <a:spcBef>
                <a:spcPts val="1200"/>
              </a:spcBef>
              <a:buFont typeface="Arial,Sans-Serif" panose="020B0604020202020204" pitchFamily="34" charset="0"/>
              <a:buChar char="•"/>
              <a:defRPr/>
            </a:pPr>
            <a:r>
              <a:rPr lang="da-DK" sz="1500">
                <a:solidFill>
                  <a:srgbClr val="000000"/>
                </a:solidFill>
                <a:latin typeface="Avenir Next"/>
              </a:rPr>
              <a:t>Det kan underminere viden og  faglighed, når flere dele af opgaver udliciteres til AI-løsninger. </a:t>
            </a:r>
          </a:p>
          <a:p>
            <a:pPr marL="283845" indent="-285750">
              <a:lnSpc>
                <a:spcPct val="100000"/>
              </a:lnSpc>
              <a:spcBef>
                <a:spcPts val="1200"/>
              </a:spcBef>
              <a:buFont typeface="Arial,Sans-Serif" panose="020B0604020202020204" pitchFamily="34" charset="0"/>
              <a:buChar char="•"/>
              <a:defRPr/>
            </a:pPr>
            <a:r>
              <a:rPr lang="da-DK" sz="1500">
                <a:solidFill>
                  <a:srgbClr val="000000"/>
                </a:solidFill>
                <a:latin typeface="Avenir Next"/>
              </a:rPr>
              <a:t>Adgang til AI-løsninger kan fremme "faglig dovenskab", hvor den kritiske sans svækkes, og AI-forslag anvendes ureflekteret.</a:t>
            </a:r>
            <a:endParaRPr lang="da-DK" sz="1500">
              <a:solidFill>
                <a:srgbClr val="000000"/>
              </a:solidFill>
            </a:endParaRPr>
          </a:p>
          <a:p>
            <a:pPr>
              <a:lnSpc>
                <a:spcPct val="100000"/>
              </a:lnSpc>
              <a:spcBef>
                <a:spcPts val="1200"/>
              </a:spcBef>
              <a:defRPr/>
            </a:pPr>
            <a:endParaRPr lang="da-DK" sz="1600"/>
          </a:p>
          <a:p>
            <a:pPr marL="283845" indent="-285750">
              <a:lnSpc>
                <a:spcPct val="100000"/>
              </a:lnSpc>
              <a:spcBef>
                <a:spcPts val="1200"/>
              </a:spcBef>
              <a:buFont typeface="Arial,Sans-Serif" panose="020B0604020202020204" pitchFamily="34" charset="0"/>
              <a:buChar char="•"/>
              <a:defRPr/>
            </a:pPr>
            <a:endParaRPr lang="da-DK" sz="1600"/>
          </a:p>
          <a:p>
            <a:pPr marL="283845" indent="-285750">
              <a:lnSpc>
                <a:spcPct val="100000"/>
              </a:lnSpc>
              <a:spcBef>
                <a:spcPts val="1200"/>
              </a:spcBef>
              <a:buFont typeface="Arial,Sans-Serif" panose="020B0604020202020204" pitchFamily="34" charset="0"/>
              <a:buChar char="•"/>
              <a:defRPr/>
            </a:pPr>
            <a:endParaRPr lang="da-DK" sz="1600"/>
          </a:p>
          <a:p>
            <a:pPr marL="283845" indent="-285750">
              <a:lnSpc>
                <a:spcPct val="100000"/>
              </a:lnSpc>
              <a:spcBef>
                <a:spcPts val="1200"/>
              </a:spcBef>
              <a:buFont typeface="Arial,Sans-Serif" panose="020B0604020202020204" pitchFamily="34" charset="0"/>
              <a:buChar char="•"/>
              <a:defRPr/>
            </a:pPr>
            <a:endParaRPr lang="da-DK" sz="1600"/>
          </a:p>
          <a:p>
            <a:pPr marL="342900" indent="-342900">
              <a:buChar char="•"/>
              <a:defRPr/>
            </a:pPr>
            <a:endParaRPr lang="da-DK"/>
          </a:p>
        </p:txBody>
      </p:sp>
      <p:sp>
        <p:nvSpPr>
          <p:cNvPr id="9" name="Rektangel 8">
            <a:extLst>
              <a:ext uri="{FF2B5EF4-FFF2-40B4-BE49-F238E27FC236}">
                <a16:creationId xmlns:a16="http://schemas.microsoft.com/office/drawing/2014/main" id="{EFAB4DF3-7E42-A17D-3C30-D8FD3808FDA5}"/>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0595AA"/>
                </a:solidFill>
              </a:rPr>
              <a:t>AI </a:t>
            </a:r>
            <a:r>
              <a:rPr lang="da-DK" sz="1200" b="1">
                <a:solidFill>
                  <a:srgbClr val="11A898"/>
                </a:solidFill>
              </a:rPr>
              <a:t>generelt</a:t>
            </a:r>
            <a:endParaRPr lang="da-DK" sz="1200">
              <a:solidFill>
                <a:srgbClr val="11A898"/>
              </a:solidFill>
            </a:endParaRPr>
          </a:p>
        </p:txBody>
      </p:sp>
      <p:sp>
        <p:nvSpPr>
          <p:cNvPr id="14" name="Pladsholder til indhold 1">
            <a:extLst>
              <a:ext uri="{FF2B5EF4-FFF2-40B4-BE49-F238E27FC236}">
                <a16:creationId xmlns:a16="http://schemas.microsoft.com/office/drawing/2014/main" id="{6034EC7E-A2C5-9CB3-13CA-83BB85C434F9}"/>
              </a:ext>
              <a:ext uri="{C183D7F6-B498-43B3-948B-1728B52AA6E4}">
                <adec:decorative xmlns:adec="http://schemas.microsoft.com/office/drawing/2017/decorative" val="1"/>
              </a:ext>
            </a:extLst>
          </p:cNvPr>
          <p:cNvSpPr txBox="1">
            <a:spLocks/>
          </p:cNvSpPr>
          <p:nvPr/>
        </p:nvSpPr>
        <p:spPr>
          <a:xfrm>
            <a:off x="11722100" y="6565900"/>
            <a:ext cx="480020"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fld id="{ED41E4B6-8C0E-AA4D-BADC-88D0D282BB41}" type="slidenum">
              <a:rPr lang="da-DK" sz="1200" smtClean="0"/>
              <a:pPr algn="ctr">
                <a:lnSpc>
                  <a:spcPct val="120000"/>
                </a:lnSpc>
              </a:pPr>
              <a:t>2</a:t>
            </a:fld>
            <a:endParaRPr lang="da-DK" sz="1200"/>
          </a:p>
        </p:txBody>
      </p:sp>
      <p:sp>
        <p:nvSpPr>
          <p:cNvPr id="15" name="Rektangel 14">
            <a:extLst>
              <a:ext uri="{FF2B5EF4-FFF2-40B4-BE49-F238E27FC236}">
                <a16:creationId xmlns:a16="http://schemas.microsoft.com/office/drawing/2014/main" id="{CEAFA492-9E31-9D66-4801-51E2ECA8C950}"/>
              </a:ext>
            </a:extLst>
          </p:cNvPr>
          <p:cNvSpPr/>
          <p:nvPr/>
        </p:nvSpPr>
        <p:spPr>
          <a:xfrm>
            <a:off x="8716063" y="1846838"/>
            <a:ext cx="3006037" cy="3062692"/>
          </a:xfrm>
          <a:prstGeom prst="rect">
            <a:avLst/>
          </a:prstGeom>
          <a:solidFill>
            <a:srgbClr val="14B4A3">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endParaRPr lang="da-DK" sz="1600">
              <a:solidFill>
                <a:schemeClr val="tx1"/>
              </a:solidFill>
            </a:endParaRPr>
          </a:p>
          <a:p>
            <a:endParaRPr lang="da-DK" sz="1600">
              <a:solidFill>
                <a:schemeClr val="tx1"/>
              </a:solidFill>
            </a:endParaRPr>
          </a:p>
          <a:p>
            <a:endParaRPr lang="da-DK" sz="1600">
              <a:solidFill>
                <a:schemeClr val="tx1"/>
              </a:solidFill>
            </a:endParaRPr>
          </a:p>
          <a:p>
            <a:endParaRPr lang="da-DK" sz="1600">
              <a:solidFill>
                <a:schemeClr val="tx1"/>
              </a:solidFill>
            </a:endParaRPr>
          </a:p>
          <a:p>
            <a:r>
              <a:rPr lang="da-DK" sz="1600">
                <a:solidFill>
                  <a:schemeClr val="tx1"/>
                </a:solidFill>
              </a:rPr>
              <a:t>Hvad kunne være den største udfordring for os ved at anvende AI?</a:t>
            </a:r>
          </a:p>
          <a:p>
            <a:pPr marL="342900" indent="-342900">
              <a:buFont typeface="Arial" panose="020B0604020202020204" pitchFamily="34" charset="0"/>
              <a:buChar char="•"/>
            </a:pPr>
            <a:endParaRPr lang="da-DK" sz="1600">
              <a:solidFill>
                <a:schemeClr val="tx1"/>
              </a:solidFill>
            </a:endParaRPr>
          </a:p>
          <a:p>
            <a:r>
              <a:rPr lang="da-DK" sz="1600">
                <a:solidFill>
                  <a:schemeClr val="tx1"/>
                </a:solidFill>
              </a:rPr>
              <a:t>Hvilke bekymringer kan borgerne have ved en øget anvendelse af AI?</a:t>
            </a:r>
          </a:p>
        </p:txBody>
      </p:sp>
      <p:sp>
        <p:nvSpPr>
          <p:cNvPr id="23" name="Rektangel 22">
            <a:extLst>
              <a:ext uri="{FF2B5EF4-FFF2-40B4-BE49-F238E27FC236}">
                <a16:creationId xmlns:a16="http://schemas.microsoft.com/office/drawing/2014/main" id="{68D9E014-AE76-0D5D-7ECE-9265D216ED83}"/>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24" name="Rektangel 23">
            <a:extLst>
              <a:ext uri="{FF2B5EF4-FFF2-40B4-BE49-F238E27FC236}">
                <a16:creationId xmlns:a16="http://schemas.microsoft.com/office/drawing/2014/main" id="{430784CB-5172-CC7D-DC77-73D5FD74FF76}"/>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25" name="Rektangel 24">
            <a:extLst>
              <a:ext uri="{FF2B5EF4-FFF2-40B4-BE49-F238E27FC236}">
                <a16:creationId xmlns:a16="http://schemas.microsoft.com/office/drawing/2014/main" id="{79F17C1C-57DA-5353-0101-FD709AA61DA7}"/>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rgbClr val="14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Udfordringer</a:t>
            </a:r>
          </a:p>
        </p:txBody>
      </p:sp>
      <p:sp>
        <p:nvSpPr>
          <p:cNvPr id="26" name="Rektangel 25">
            <a:extLst>
              <a:ext uri="{FF2B5EF4-FFF2-40B4-BE49-F238E27FC236}">
                <a16:creationId xmlns:a16="http://schemas.microsoft.com/office/drawing/2014/main" id="{73DD6D2C-7DD4-6F3A-C527-7D047EC3C635}"/>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27" name="Rektangel 26">
            <a:extLst>
              <a:ext uri="{FF2B5EF4-FFF2-40B4-BE49-F238E27FC236}">
                <a16:creationId xmlns:a16="http://schemas.microsoft.com/office/drawing/2014/main" id="{E918EA2F-39E8-F0FC-8652-B01B82E990F4}"/>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28" name="Grafik 27">
            <a:extLst>
              <a:ext uri="{FF2B5EF4-FFF2-40B4-BE49-F238E27FC236}">
                <a16:creationId xmlns:a16="http://schemas.microsoft.com/office/drawing/2014/main" id="{042366E5-E6B7-E88C-AF2C-DD15F3422E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08176" y="1910554"/>
            <a:ext cx="914400" cy="914400"/>
          </a:xfrm>
          <a:prstGeom prst="rect">
            <a:avLst/>
          </a:prstGeom>
        </p:spPr>
      </p:pic>
      <p:pic>
        <p:nvPicPr>
          <p:cNvPr id="10" name="Grafik 9">
            <a:extLst>
              <a:ext uri="{FF2B5EF4-FFF2-40B4-BE49-F238E27FC236}">
                <a16:creationId xmlns:a16="http://schemas.microsoft.com/office/drawing/2014/main" id="{32540F6D-A0BD-C7B7-65E1-DAA38FF8868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756604" y="5173595"/>
            <a:ext cx="485105" cy="474373"/>
          </a:xfrm>
          <a:prstGeom prst="rect">
            <a:avLst/>
          </a:prstGeom>
        </p:spPr>
      </p:pic>
      <p:sp>
        <p:nvSpPr>
          <p:cNvPr id="11" name="Tekstfelt 10">
            <a:extLst>
              <a:ext uri="{FF2B5EF4-FFF2-40B4-BE49-F238E27FC236}">
                <a16:creationId xmlns:a16="http://schemas.microsoft.com/office/drawing/2014/main" id="{F6061869-EEE0-EF20-2260-E217F91F089E}"/>
              </a:ext>
            </a:extLst>
          </p:cNvPr>
          <p:cNvSpPr txBox="1"/>
          <p:nvPr/>
        </p:nvSpPr>
        <p:spPr>
          <a:xfrm>
            <a:off x="8716557" y="5772655"/>
            <a:ext cx="2768958" cy="817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200" u="sng">
                <a:cs typeface="Segoe UI"/>
                <a:hlinkClick r:id="rId7">
                  <a:extLst>
                    <a:ext uri="{A12FA001-AC4F-418D-AE19-62706E023703}">
                      <ahyp:hlinkClr xmlns:ahyp="http://schemas.microsoft.com/office/drawing/2018/hyperlinkcolor" val="tx"/>
                    </a:ext>
                  </a:extLst>
                </a:hlinkClick>
              </a:rPr>
              <a:t>Læs om dataetsike udfordringer me</a:t>
            </a:r>
            <a:r>
              <a:rPr lang="da-DK" sz="1200" u="sng">
                <a:cs typeface="Segoe UI"/>
              </a:rPr>
              <a:t>d</a:t>
            </a:r>
            <a:r>
              <a:rPr lang="da-DK" sz="1200" u="sng">
                <a:cs typeface="Segoe UI"/>
                <a:hlinkClick r:id="rId7">
                  <a:extLst>
                    <a:ext uri="{A12FA001-AC4F-418D-AE19-62706E023703}">
                      <ahyp:hlinkClr xmlns:ahyp="http://schemas.microsoft.com/office/drawing/2018/hyperlinkcolor" val="tx"/>
                    </a:ext>
                  </a:extLst>
                </a:hlinkClick>
              </a:rPr>
              <a:t> generativ AI i offentlige myndigheder (DataetiskRåd)</a:t>
            </a:r>
            <a:r>
              <a:rPr lang="da-DK" sz="1200">
                <a:cs typeface="Segoe UI"/>
              </a:rPr>
              <a:t>​</a:t>
            </a:r>
            <a:endParaRPr lang="en-US" sz="1200">
              <a:cs typeface="Segoe UI"/>
            </a:endParaRPr>
          </a:p>
          <a:p>
            <a:pPr>
              <a:lnSpc>
                <a:spcPts val="1275"/>
              </a:lnSpc>
            </a:pPr>
            <a:r>
              <a:rPr lang="da-DK" sz="1200">
                <a:cs typeface="Segoe UI"/>
              </a:rPr>
              <a:t>​</a:t>
            </a:r>
          </a:p>
        </p:txBody>
      </p:sp>
    </p:spTree>
    <p:extLst>
      <p:ext uri="{BB962C8B-B14F-4D97-AF65-F5344CB8AC3E}">
        <p14:creationId xmlns:p14="http://schemas.microsoft.com/office/powerpoint/2010/main" val="221770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84C0-629E-4667-9670-2B96390AE9DF}"/>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282AAF27-52A0-C6FD-D385-E217E42CD987}"/>
              </a:ext>
            </a:extLst>
          </p:cNvPr>
          <p:cNvSpPr>
            <a:spLocks noGrp="1"/>
          </p:cNvSpPr>
          <p:nvPr>
            <p:ph type="title" idx="4294967295"/>
          </p:nvPr>
        </p:nvSpPr>
        <p:spPr>
          <a:xfrm>
            <a:off x="587375" y="585788"/>
            <a:ext cx="9064625"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800" b="1" i="0" u="none" strike="noStrike" kern="1200" cap="none" spc="0" normalizeH="0" baseline="0" noProof="0">
                <a:ln>
                  <a:noFill/>
                </a:ln>
                <a:solidFill>
                  <a:schemeClr val="tx1"/>
                </a:solidFill>
                <a:effectLst/>
                <a:uLnTx/>
                <a:uFillTx/>
                <a:latin typeface="Avenir Next"/>
                <a:ea typeface="+mn-ea"/>
                <a:cs typeface="+mn-cs"/>
              </a:rPr>
              <a:t>Tre dilemmaer til dialog</a:t>
            </a:r>
            <a:endParaRPr kumimoji="0" lang="da-DK" sz="2800" b="1" i="0" u="none" strike="noStrike" kern="1200" cap="none" spc="0" normalizeH="0" baseline="0" noProof="0">
              <a:ln>
                <a:noFill/>
              </a:ln>
              <a:solidFill>
                <a:srgbClr val="FF0000"/>
              </a:solidFill>
              <a:effectLst/>
              <a:uLnTx/>
              <a:uFillTx/>
              <a:latin typeface="Avenir Next"/>
              <a:ea typeface="+mn-ea"/>
              <a:cs typeface="+mn-cs"/>
            </a:endParaRPr>
          </a:p>
        </p:txBody>
      </p:sp>
      <p:sp>
        <p:nvSpPr>
          <p:cNvPr id="6" name="Rektangel 5">
            <a:extLst>
              <a:ext uri="{FF2B5EF4-FFF2-40B4-BE49-F238E27FC236}">
                <a16:creationId xmlns:a16="http://schemas.microsoft.com/office/drawing/2014/main" id="{136AA72C-B3A2-7C13-CA19-EC97D3421E49}"/>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2" name="Tekstfelt 1">
            <a:extLst>
              <a:ext uri="{FF2B5EF4-FFF2-40B4-BE49-F238E27FC236}">
                <a16:creationId xmlns:a16="http://schemas.microsoft.com/office/drawing/2014/main" id="{85A91AAD-A0E6-9E19-5F88-C06FFEF5A387}"/>
              </a:ext>
            </a:extLst>
          </p:cNvPr>
          <p:cNvSpPr txBox="1"/>
          <p:nvPr/>
        </p:nvSpPr>
        <p:spPr>
          <a:xfrm>
            <a:off x="447810" y="2363183"/>
            <a:ext cx="360000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z="3000" b="1">
                <a:solidFill>
                  <a:srgbClr val="13B4A3"/>
                </a:solidFill>
              </a:rPr>
              <a:t>Faglighed</a:t>
            </a:r>
            <a:endParaRPr lang="da-DK" sz="3000" b="1">
              <a:solidFill>
                <a:srgbClr val="FF0000"/>
              </a:solidFill>
            </a:endParaRPr>
          </a:p>
          <a:p>
            <a:pPr algn="ctr"/>
            <a:endParaRPr lang="da-DK" sz="1600">
              <a:solidFill>
                <a:srgbClr val="000000"/>
              </a:solidFill>
              <a:ea typeface="+mn-lt"/>
              <a:cs typeface="+mn-lt"/>
            </a:endParaRPr>
          </a:p>
          <a:p>
            <a:pPr algn="ctr"/>
            <a:r>
              <a:rPr lang="da-DK" sz="1600">
                <a:solidFill>
                  <a:srgbClr val="000000"/>
                </a:solidFill>
                <a:ea typeface="+mn-lt"/>
                <a:cs typeface="+mn-lt"/>
              </a:rPr>
              <a:t>AI kan på den ene side være en hjælp til at styrke fagligheden, fx ved at hjælpe med sparring, kvalitetssikring og analyse. På den anden side kan AI gøre os fagligt usikre, dovne eller med tiden måske mindre kompetente. </a:t>
            </a:r>
            <a:endParaRPr lang="da-DK"/>
          </a:p>
          <a:p>
            <a:pPr algn="ctr"/>
            <a:endParaRPr lang="da-DK"/>
          </a:p>
          <a:p>
            <a:pPr algn="ctr"/>
            <a:r>
              <a:rPr lang="da-DK" sz="1600">
                <a:solidFill>
                  <a:srgbClr val="000000"/>
                </a:solidFill>
                <a:ea typeface="+mn-lt"/>
                <a:cs typeface="+mn-lt"/>
              </a:rPr>
              <a:t>Hvad er vores vurdering:</a:t>
            </a:r>
            <a:endParaRPr lang="da-DK">
              <a:solidFill>
                <a:srgbClr val="000000"/>
              </a:solidFill>
              <a:ea typeface="+mn-lt"/>
              <a:cs typeface="+mn-lt"/>
            </a:endParaRPr>
          </a:p>
          <a:p>
            <a:pPr algn="ctr"/>
            <a:r>
              <a:rPr lang="da-DK" sz="1600" b="1">
                <a:solidFill>
                  <a:srgbClr val="000000"/>
                </a:solidFill>
                <a:ea typeface="+mn-lt"/>
                <a:cs typeface="+mn-lt"/>
              </a:rPr>
              <a:t>Styrker eller udfordrer </a:t>
            </a:r>
            <a:br>
              <a:rPr lang="da-DK" sz="1600" b="1">
                <a:ea typeface="+mn-lt"/>
                <a:cs typeface="+mn-lt"/>
              </a:rPr>
            </a:br>
            <a:r>
              <a:rPr lang="da-DK" sz="1600" b="1">
                <a:solidFill>
                  <a:srgbClr val="000000"/>
                </a:solidFill>
                <a:ea typeface="+mn-lt"/>
                <a:cs typeface="+mn-lt"/>
              </a:rPr>
              <a:t>AI vores faglighed?</a:t>
            </a:r>
            <a:endParaRPr lang="da-DK" b="1">
              <a:ea typeface="+mn-lt"/>
              <a:cs typeface="+mn-lt"/>
            </a:endParaRPr>
          </a:p>
        </p:txBody>
      </p:sp>
      <p:sp>
        <p:nvSpPr>
          <p:cNvPr id="46" name="Tekstfelt 45">
            <a:extLst>
              <a:ext uri="{FF2B5EF4-FFF2-40B4-BE49-F238E27FC236}">
                <a16:creationId xmlns:a16="http://schemas.microsoft.com/office/drawing/2014/main" id="{737B8034-2E72-25AD-4AB0-729DE350AC13}"/>
              </a:ext>
            </a:extLst>
          </p:cNvPr>
          <p:cNvSpPr txBox="1"/>
          <p:nvPr/>
        </p:nvSpPr>
        <p:spPr>
          <a:xfrm>
            <a:off x="4295600" y="2363183"/>
            <a:ext cx="3600000"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z="3000" b="1">
                <a:solidFill>
                  <a:srgbClr val="13B4A3"/>
                </a:solidFill>
              </a:rPr>
              <a:t>Tillid</a:t>
            </a:r>
            <a:endParaRPr lang="da-DK"/>
          </a:p>
          <a:p>
            <a:pPr algn="ctr"/>
            <a:endParaRPr lang="da-DK" sz="1600">
              <a:solidFill>
                <a:srgbClr val="000000"/>
              </a:solidFill>
              <a:ea typeface="+mn-lt"/>
              <a:cs typeface="+mn-lt"/>
            </a:endParaRPr>
          </a:p>
          <a:p>
            <a:pPr algn="ctr"/>
            <a:r>
              <a:rPr lang="da-DK" sz="1600">
                <a:solidFill>
                  <a:srgbClr val="000000"/>
                </a:solidFill>
                <a:ea typeface="+mn-lt"/>
                <a:cs typeface="+mn-lt"/>
              </a:rPr>
              <a:t>Velfærdssamfundet er bygget på tillid til, at myndighederne træffer korrekte og retfærdige afgørelser.  Både mennesker og AI kan begå fejl, der kan svække borgernes tilliden til kommunen – især hvis det er uklart, hvad der ligger til grund for en afgørelse. </a:t>
            </a:r>
            <a:endParaRPr lang="da-DK" sz="1600"/>
          </a:p>
          <a:p>
            <a:pPr algn="ctr"/>
            <a:endParaRPr lang="da-DK" sz="1600">
              <a:ea typeface="+mn-lt"/>
              <a:cs typeface="+mn-lt"/>
            </a:endParaRPr>
          </a:p>
          <a:p>
            <a:pPr algn="ctr"/>
            <a:r>
              <a:rPr lang="da-DK" sz="1600">
                <a:ea typeface="+mn-lt"/>
                <a:cs typeface="+mn-lt"/>
              </a:rPr>
              <a:t>Hvad er vores vurdering:</a:t>
            </a:r>
          </a:p>
          <a:p>
            <a:pPr algn="ctr"/>
            <a:r>
              <a:rPr lang="da-DK" sz="1600" b="1">
                <a:ea typeface="+mn-lt"/>
                <a:cs typeface="+mn-lt"/>
              </a:rPr>
              <a:t>Vil AI-understøttede afgørelser mindske eller øge borgernes tillid til kommunen?</a:t>
            </a:r>
          </a:p>
        </p:txBody>
      </p:sp>
      <p:sp>
        <p:nvSpPr>
          <p:cNvPr id="44" name="Tekstfelt 43">
            <a:extLst>
              <a:ext uri="{FF2B5EF4-FFF2-40B4-BE49-F238E27FC236}">
                <a16:creationId xmlns:a16="http://schemas.microsoft.com/office/drawing/2014/main" id="{6CC85FC0-A4C4-681A-EFA7-F8B00511B506}"/>
              </a:ext>
            </a:extLst>
          </p:cNvPr>
          <p:cNvSpPr txBox="1"/>
          <p:nvPr/>
        </p:nvSpPr>
        <p:spPr>
          <a:xfrm>
            <a:off x="8143390" y="2363183"/>
            <a:ext cx="3600000"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z="3000" b="1">
                <a:solidFill>
                  <a:srgbClr val="13B4A3"/>
                </a:solidFill>
              </a:rPr>
              <a:t>Rolle</a:t>
            </a:r>
            <a:endParaRPr lang="da-DK"/>
          </a:p>
          <a:p>
            <a:pPr algn="ctr"/>
            <a:endParaRPr lang="da-DK" sz="1600"/>
          </a:p>
          <a:p>
            <a:pPr algn="ctr"/>
            <a:r>
              <a:rPr lang="da-DK" sz="1600"/>
              <a:t>'Ingen</a:t>
            </a:r>
            <a:r>
              <a:rPr lang="da-DK" sz="1600">
                <a:solidFill>
                  <a:srgbClr val="000000"/>
                </a:solidFill>
                <a:ea typeface="+mn-lt"/>
                <a:cs typeface="+mn-lt"/>
              </a:rPr>
              <a:t> kunstig intelligens uden ægte intelligens' er et udtryk for det princip, at AI er en </a:t>
            </a:r>
            <a:r>
              <a:rPr lang="da-DK" sz="1600" i="1">
                <a:solidFill>
                  <a:srgbClr val="000000"/>
                </a:solidFill>
                <a:ea typeface="+mn-lt"/>
                <a:cs typeface="+mn-lt"/>
              </a:rPr>
              <a:t>hjælper</a:t>
            </a:r>
            <a:r>
              <a:rPr lang="da-DK" sz="1600">
                <a:solidFill>
                  <a:srgbClr val="000000"/>
                </a:solidFill>
                <a:ea typeface="+mn-lt"/>
                <a:cs typeface="+mn-lt"/>
              </a:rPr>
              <a:t>, der understøtter medarbejderes arbejde. Andre ser potentialer i, at AI bliver en smart agent, der automatisk kan udføre opgaver og træffe beslutninger, uden menneskelig indblanding.</a:t>
            </a:r>
            <a:endParaRPr lang="da-DK" sz="1600"/>
          </a:p>
          <a:p>
            <a:pPr algn="ctr"/>
            <a:endParaRPr lang="da-DK" sz="1600">
              <a:solidFill>
                <a:srgbClr val="000000"/>
              </a:solidFill>
            </a:endParaRPr>
          </a:p>
          <a:p>
            <a:pPr algn="ctr"/>
            <a:r>
              <a:rPr lang="da-DK" sz="1600">
                <a:solidFill>
                  <a:srgbClr val="000000"/>
                </a:solidFill>
              </a:rPr>
              <a:t>Hvad er vores vurdering:</a:t>
            </a:r>
          </a:p>
          <a:p>
            <a:pPr algn="ctr"/>
            <a:r>
              <a:rPr lang="da-DK" sz="1600" b="1">
                <a:solidFill>
                  <a:srgbClr val="000000"/>
                </a:solidFill>
              </a:rPr>
              <a:t>Skal AI kun bruges til at understøtte eller også til at overtage opgaver?</a:t>
            </a:r>
            <a:endParaRPr lang="da-DK"/>
          </a:p>
        </p:txBody>
      </p:sp>
      <p:sp>
        <p:nvSpPr>
          <p:cNvPr id="3" name="Rektangel 2">
            <a:extLst>
              <a:ext uri="{FF2B5EF4-FFF2-40B4-BE49-F238E27FC236}">
                <a16:creationId xmlns:a16="http://schemas.microsoft.com/office/drawing/2014/main" id="{BC8825B6-033A-E1DB-7F5E-FC0CA5A5731B}"/>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11" name="Rektangel 10">
            <a:extLst>
              <a:ext uri="{FF2B5EF4-FFF2-40B4-BE49-F238E27FC236}">
                <a16:creationId xmlns:a16="http://schemas.microsoft.com/office/drawing/2014/main" id="{AFD29D54-F72C-F7E9-2047-EA3350013EC5}"/>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2" name="Rektangel 11">
            <a:extLst>
              <a:ext uri="{FF2B5EF4-FFF2-40B4-BE49-F238E27FC236}">
                <a16:creationId xmlns:a16="http://schemas.microsoft.com/office/drawing/2014/main" id="{B0318DA7-97C2-9288-AEF1-1412FF4C1C3F}"/>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Udfordringer</a:t>
            </a:r>
          </a:p>
        </p:txBody>
      </p:sp>
      <p:sp>
        <p:nvSpPr>
          <p:cNvPr id="13" name="Rektangel 12">
            <a:extLst>
              <a:ext uri="{FF2B5EF4-FFF2-40B4-BE49-F238E27FC236}">
                <a16:creationId xmlns:a16="http://schemas.microsoft.com/office/drawing/2014/main" id="{FF980B8A-C93E-A56D-8D02-8C0D05F57052}"/>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4" name="Rektangel 13">
            <a:extLst>
              <a:ext uri="{FF2B5EF4-FFF2-40B4-BE49-F238E27FC236}">
                <a16:creationId xmlns:a16="http://schemas.microsoft.com/office/drawing/2014/main" id="{A3B973DA-3C92-77A5-73F2-BFA0F9D8B4B2}"/>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7" name="Grafik 6">
            <a:extLst>
              <a:ext uri="{FF2B5EF4-FFF2-40B4-BE49-F238E27FC236}">
                <a16:creationId xmlns:a16="http://schemas.microsoft.com/office/drawing/2014/main" id="{34BC6E2E-0690-394C-8BF8-9DDC02E457F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6751" y="1691208"/>
            <a:ext cx="582118" cy="582118"/>
          </a:xfrm>
          <a:prstGeom prst="rect">
            <a:avLst/>
          </a:prstGeom>
        </p:spPr>
      </p:pic>
      <p:pic>
        <p:nvPicPr>
          <p:cNvPr id="9" name="Grafik 8">
            <a:extLst>
              <a:ext uri="{FF2B5EF4-FFF2-40B4-BE49-F238E27FC236}">
                <a16:creationId xmlns:a16="http://schemas.microsoft.com/office/drawing/2014/main" id="{4F9DAA66-066A-0F45-0877-765E47CEAAF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9611" y="1642969"/>
            <a:ext cx="617495" cy="617495"/>
          </a:xfrm>
          <a:prstGeom prst="rect">
            <a:avLst/>
          </a:prstGeom>
        </p:spPr>
      </p:pic>
      <p:grpSp>
        <p:nvGrpSpPr>
          <p:cNvPr id="26" name="Gruppe 25">
            <a:extLst>
              <a:ext uri="{FF2B5EF4-FFF2-40B4-BE49-F238E27FC236}">
                <a16:creationId xmlns:a16="http://schemas.microsoft.com/office/drawing/2014/main" id="{F5D6D025-33E7-6E17-5AE4-8D0B674936B7}"/>
              </a:ext>
              <a:ext uri="{C183D7F6-B498-43B3-948B-1728B52AA6E4}">
                <adec:decorative xmlns:adec="http://schemas.microsoft.com/office/drawing/2017/decorative" val="1"/>
              </a:ext>
            </a:extLst>
          </p:cNvPr>
          <p:cNvGrpSpPr/>
          <p:nvPr/>
        </p:nvGrpSpPr>
        <p:grpSpPr>
          <a:xfrm>
            <a:off x="9487528" y="1828677"/>
            <a:ext cx="911724" cy="336215"/>
            <a:chOff x="9533622" y="1838154"/>
            <a:chExt cx="911724" cy="336215"/>
          </a:xfrm>
        </p:grpSpPr>
        <p:sp>
          <p:nvSpPr>
            <p:cNvPr id="18" name="Kombinationskurve 17">
              <a:extLst>
                <a:ext uri="{FF2B5EF4-FFF2-40B4-BE49-F238E27FC236}">
                  <a16:creationId xmlns:a16="http://schemas.microsoft.com/office/drawing/2014/main" id="{9C662808-A032-9882-991A-B968AEB378AA}"/>
                </a:ext>
              </a:extLst>
            </p:cNvPr>
            <p:cNvSpPr/>
            <p:nvPr/>
          </p:nvSpPr>
          <p:spPr>
            <a:xfrm>
              <a:off x="9910804" y="1982267"/>
              <a:ext cx="136514" cy="52404"/>
            </a:xfrm>
            <a:custGeom>
              <a:avLst/>
              <a:gdLst>
                <a:gd name="connsiteX0" fmla="*/ 136514 w 136514"/>
                <a:gd name="connsiteY0" fmla="*/ 52405 h 52404"/>
                <a:gd name="connsiteX1" fmla="*/ 133763 w 136514"/>
                <a:gd name="connsiteY1" fmla="*/ 19652 h 52404"/>
                <a:gd name="connsiteX2" fmla="*/ 134811 w 136514"/>
                <a:gd name="connsiteY2" fmla="*/ 0 h 52404"/>
                <a:gd name="connsiteX3" fmla="*/ 1703 w 136514"/>
                <a:gd name="connsiteY3" fmla="*/ 0 h 52404"/>
                <a:gd name="connsiteX4" fmla="*/ 2751 w 136514"/>
                <a:gd name="connsiteY4" fmla="*/ 19652 h 52404"/>
                <a:gd name="connsiteX5" fmla="*/ 0 w 136514"/>
                <a:gd name="connsiteY5" fmla="*/ 52405 h 5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14" h="52404">
                  <a:moveTo>
                    <a:pt x="136514" y="52405"/>
                  </a:moveTo>
                  <a:cubicBezTo>
                    <a:pt x="134736" y="41577"/>
                    <a:pt x="133817" y="30625"/>
                    <a:pt x="133763" y="19652"/>
                  </a:cubicBezTo>
                  <a:cubicBezTo>
                    <a:pt x="133779" y="13088"/>
                    <a:pt x="134128" y="6528"/>
                    <a:pt x="134811" y="0"/>
                  </a:cubicBezTo>
                  <a:lnTo>
                    <a:pt x="1703" y="0"/>
                  </a:lnTo>
                  <a:cubicBezTo>
                    <a:pt x="2386" y="6528"/>
                    <a:pt x="2735" y="13088"/>
                    <a:pt x="2751" y="19652"/>
                  </a:cubicBezTo>
                  <a:cubicBezTo>
                    <a:pt x="2698" y="30625"/>
                    <a:pt x="1778" y="41577"/>
                    <a:pt x="0" y="52405"/>
                  </a:cubicBezTo>
                  <a:close/>
                </a:path>
              </a:pathLst>
            </a:custGeom>
            <a:solidFill>
              <a:srgbClr val="2AB4A3"/>
            </a:solidFill>
            <a:ln w="13097" cap="flat">
              <a:noFill/>
              <a:prstDash val="solid"/>
              <a:miter/>
            </a:ln>
          </p:spPr>
          <p:txBody>
            <a:bodyPr rtlCol="0" anchor="ctr"/>
            <a:lstStyle/>
            <a:p>
              <a:endParaRPr lang="da-DK"/>
            </a:p>
          </p:txBody>
        </p:sp>
        <p:sp>
          <p:nvSpPr>
            <p:cNvPr id="20" name="Kombinationskurve 19">
              <a:extLst>
                <a:ext uri="{FF2B5EF4-FFF2-40B4-BE49-F238E27FC236}">
                  <a16:creationId xmlns:a16="http://schemas.microsoft.com/office/drawing/2014/main" id="{C4C1AD63-2359-FBE8-4963-52E269AE4E7C}"/>
                </a:ext>
              </a:extLst>
            </p:cNvPr>
            <p:cNvSpPr/>
            <p:nvPr/>
          </p:nvSpPr>
          <p:spPr>
            <a:xfrm>
              <a:off x="9533622" y="1838154"/>
              <a:ext cx="327529" cy="327529"/>
            </a:xfrm>
            <a:custGeom>
              <a:avLst/>
              <a:gdLst>
                <a:gd name="connsiteX0" fmla="*/ 163765 w 327529"/>
                <a:gd name="connsiteY0" fmla="*/ 0 h 327529"/>
                <a:gd name="connsiteX1" fmla="*/ 0 w 327529"/>
                <a:gd name="connsiteY1" fmla="*/ 163765 h 327529"/>
                <a:gd name="connsiteX2" fmla="*/ 163765 w 327529"/>
                <a:gd name="connsiteY2" fmla="*/ 327529 h 327529"/>
                <a:gd name="connsiteX3" fmla="*/ 327529 w 327529"/>
                <a:gd name="connsiteY3" fmla="*/ 163765 h 327529"/>
                <a:gd name="connsiteX4" fmla="*/ 163765 w 327529"/>
                <a:gd name="connsiteY4" fmla="*/ 0 h 327529"/>
                <a:gd name="connsiteX5" fmla="*/ 163765 w 327529"/>
                <a:gd name="connsiteY5" fmla="*/ 63803 h 327529"/>
                <a:gd name="connsiteX6" fmla="*/ 209881 w 327529"/>
                <a:gd name="connsiteY6" fmla="*/ 109657 h 327529"/>
                <a:gd name="connsiteX7" fmla="*/ 164027 w 327529"/>
                <a:gd name="connsiteY7" fmla="*/ 155773 h 327529"/>
                <a:gd name="connsiteX8" fmla="*/ 117911 w 327529"/>
                <a:gd name="connsiteY8" fmla="*/ 109919 h 327529"/>
                <a:gd name="connsiteX9" fmla="*/ 117911 w 327529"/>
                <a:gd name="connsiteY9" fmla="*/ 109657 h 327529"/>
                <a:gd name="connsiteX10" fmla="*/ 163765 w 327529"/>
                <a:gd name="connsiteY10" fmla="*/ 63803 h 327529"/>
                <a:gd name="connsiteX11" fmla="*/ 255473 w 327529"/>
                <a:gd name="connsiteY11" fmla="*/ 248005 h 327529"/>
                <a:gd name="connsiteX12" fmla="*/ 72056 w 327529"/>
                <a:gd name="connsiteY12" fmla="*/ 248005 h 327529"/>
                <a:gd name="connsiteX13" fmla="*/ 72056 w 327529"/>
                <a:gd name="connsiteY13" fmla="*/ 213025 h 327529"/>
                <a:gd name="connsiteX14" fmla="*/ 81227 w 327529"/>
                <a:gd name="connsiteY14" fmla="*/ 194683 h 327529"/>
                <a:gd name="connsiteX15" fmla="*/ 126033 w 327529"/>
                <a:gd name="connsiteY15" fmla="*/ 172804 h 327529"/>
                <a:gd name="connsiteX16" fmla="*/ 163896 w 327529"/>
                <a:gd name="connsiteY16" fmla="*/ 167040 h 327529"/>
                <a:gd name="connsiteX17" fmla="*/ 201758 w 327529"/>
                <a:gd name="connsiteY17" fmla="*/ 172804 h 327529"/>
                <a:gd name="connsiteX18" fmla="*/ 246564 w 327529"/>
                <a:gd name="connsiteY18" fmla="*/ 194683 h 327529"/>
                <a:gd name="connsiteX19" fmla="*/ 255735 w 327529"/>
                <a:gd name="connsiteY19" fmla="*/ 213025 h 32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7529" h="327529">
                  <a:moveTo>
                    <a:pt x="163765" y="0"/>
                  </a:moveTo>
                  <a:cubicBezTo>
                    <a:pt x="73319" y="0"/>
                    <a:pt x="0" y="73319"/>
                    <a:pt x="0" y="163765"/>
                  </a:cubicBezTo>
                  <a:cubicBezTo>
                    <a:pt x="0" y="254210"/>
                    <a:pt x="73319" y="327529"/>
                    <a:pt x="163765" y="327529"/>
                  </a:cubicBezTo>
                  <a:cubicBezTo>
                    <a:pt x="254210" y="327529"/>
                    <a:pt x="327529" y="254210"/>
                    <a:pt x="327529" y="163765"/>
                  </a:cubicBezTo>
                  <a:cubicBezTo>
                    <a:pt x="327529" y="73319"/>
                    <a:pt x="254210" y="0"/>
                    <a:pt x="163765" y="0"/>
                  </a:cubicBezTo>
                  <a:close/>
                  <a:moveTo>
                    <a:pt x="163765" y="63803"/>
                  </a:moveTo>
                  <a:cubicBezTo>
                    <a:pt x="189161" y="63731"/>
                    <a:pt x="209809" y="84260"/>
                    <a:pt x="209881" y="109657"/>
                  </a:cubicBezTo>
                  <a:cubicBezTo>
                    <a:pt x="209953" y="135053"/>
                    <a:pt x="189423" y="155701"/>
                    <a:pt x="164027" y="155773"/>
                  </a:cubicBezTo>
                  <a:cubicBezTo>
                    <a:pt x="138630" y="155845"/>
                    <a:pt x="117983" y="135315"/>
                    <a:pt x="117911" y="109919"/>
                  </a:cubicBezTo>
                  <a:cubicBezTo>
                    <a:pt x="117911" y="109831"/>
                    <a:pt x="117911" y="109745"/>
                    <a:pt x="117911" y="109657"/>
                  </a:cubicBezTo>
                  <a:cubicBezTo>
                    <a:pt x="117983" y="84362"/>
                    <a:pt x="138470" y="63875"/>
                    <a:pt x="163765" y="63803"/>
                  </a:cubicBezTo>
                  <a:close/>
                  <a:moveTo>
                    <a:pt x="255473" y="248005"/>
                  </a:moveTo>
                  <a:lnTo>
                    <a:pt x="72056" y="248005"/>
                  </a:lnTo>
                  <a:lnTo>
                    <a:pt x="72056" y="213025"/>
                  </a:lnTo>
                  <a:cubicBezTo>
                    <a:pt x="72231" y="205851"/>
                    <a:pt x="75592" y="199127"/>
                    <a:pt x="81227" y="194683"/>
                  </a:cubicBezTo>
                  <a:cubicBezTo>
                    <a:pt x="94824" y="184918"/>
                    <a:pt x="109973" y="177521"/>
                    <a:pt x="126033" y="172804"/>
                  </a:cubicBezTo>
                  <a:cubicBezTo>
                    <a:pt x="138346" y="169226"/>
                    <a:pt x="151076" y="167289"/>
                    <a:pt x="163896" y="167040"/>
                  </a:cubicBezTo>
                  <a:cubicBezTo>
                    <a:pt x="176729" y="167118"/>
                    <a:pt x="189482" y="169060"/>
                    <a:pt x="201758" y="172804"/>
                  </a:cubicBezTo>
                  <a:cubicBezTo>
                    <a:pt x="218007" y="177024"/>
                    <a:pt x="233244" y="184464"/>
                    <a:pt x="246564" y="194683"/>
                  </a:cubicBezTo>
                  <a:cubicBezTo>
                    <a:pt x="252199" y="199127"/>
                    <a:pt x="255561" y="205851"/>
                    <a:pt x="255735" y="213025"/>
                  </a:cubicBezTo>
                  <a:close/>
                </a:path>
              </a:pathLst>
            </a:custGeom>
            <a:solidFill>
              <a:srgbClr val="2AB4A3"/>
            </a:solidFill>
            <a:ln w="13097" cap="flat">
              <a:noFill/>
              <a:prstDash val="solid"/>
              <a:miter/>
            </a:ln>
          </p:spPr>
          <p:txBody>
            <a:bodyPr rtlCol="0" anchor="ctr"/>
            <a:lstStyle/>
            <a:p>
              <a:endParaRPr lang="da-DK"/>
            </a:p>
          </p:txBody>
        </p:sp>
        <p:sp>
          <p:nvSpPr>
            <p:cNvPr id="23" name="Ellipse 22">
              <a:extLst>
                <a:ext uri="{FF2B5EF4-FFF2-40B4-BE49-F238E27FC236}">
                  <a16:creationId xmlns:a16="http://schemas.microsoft.com/office/drawing/2014/main" id="{9888A38E-5015-D3E6-3BE3-901E4A5F866A}"/>
                </a:ext>
              </a:extLst>
            </p:cNvPr>
            <p:cNvSpPr/>
            <p:nvPr/>
          </p:nvSpPr>
          <p:spPr>
            <a:xfrm>
              <a:off x="10117817" y="1846840"/>
              <a:ext cx="327529" cy="327529"/>
            </a:xfrm>
            <a:prstGeom prst="ellipse">
              <a:avLst/>
            </a:prstGeom>
            <a:solidFill>
              <a:srgbClr val="2A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da-DK">
                <a:solidFill>
                  <a:schemeClr val="bg1"/>
                </a:solidFill>
              </a:endParaRPr>
            </a:p>
          </p:txBody>
        </p:sp>
        <p:pic>
          <p:nvPicPr>
            <p:cNvPr id="25" name="Grafik 24" descr="Skærm med massiv udfyldning">
              <a:extLst>
                <a:ext uri="{FF2B5EF4-FFF2-40B4-BE49-F238E27FC236}">
                  <a16:creationId xmlns:a16="http://schemas.microsoft.com/office/drawing/2014/main" id="{5AFC0B7B-6BD8-1550-FACA-714FFDAB3D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57340" y="1898937"/>
              <a:ext cx="246244" cy="246244"/>
            </a:xfrm>
            <a:prstGeom prst="rect">
              <a:avLst/>
            </a:prstGeom>
          </p:spPr>
        </p:pic>
      </p:grpSp>
    </p:spTree>
    <p:extLst>
      <p:ext uri="{BB962C8B-B14F-4D97-AF65-F5344CB8AC3E}">
        <p14:creationId xmlns:p14="http://schemas.microsoft.com/office/powerpoint/2010/main" val="280921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66F93756-0279-3395-42A2-4A09CFCFB440}"/>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BEB7183C-5CC8-DA7F-7FF5-4D16BDF32DC7}"/>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3" name="Rektangel 2">
            <a:extLst>
              <a:ext uri="{FF2B5EF4-FFF2-40B4-BE49-F238E27FC236}">
                <a16:creationId xmlns:a16="http://schemas.microsoft.com/office/drawing/2014/main" id="{D87D011D-16D0-1F65-666D-E1CA554359F6}"/>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8" name="Rektangel 17">
            <a:extLst>
              <a:ext uri="{FF2B5EF4-FFF2-40B4-BE49-F238E27FC236}">
                <a16:creationId xmlns:a16="http://schemas.microsoft.com/office/drawing/2014/main" id="{D660E078-AB4A-C843-B060-04F5FDEFADBF}"/>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Forudsætninger</a:t>
            </a:r>
          </a:p>
        </p:txBody>
      </p:sp>
      <p:sp>
        <p:nvSpPr>
          <p:cNvPr id="19" name="Rektangel 18">
            <a:extLst>
              <a:ext uri="{FF2B5EF4-FFF2-40B4-BE49-F238E27FC236}">
                <a16:creationId xmlns:a16="http://schemas.microsoft.com/office/drawing/2014/main" id="{863FF4D4-3AE7-4168-1A3E-9C691083A464}"/>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5" name="Grafik 4">
            <a:extLst>
              <a:ext uri="{FF2B5EF4-FFF2-40B4-BE49-F238E27FC236}">
                <a16:creationId xmlns:a16="http://schemas.microsoft.com/office/drawing/2014/main" id="{6008564D-9E65-3292-5457-D964F6F8101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800" y="803729"/>
            <a:ext cx="914400" cy="914400"/>
          </a:xfrm>
          <a:prstGeom prst="rect">
            <a:avLst/>
          </a:prstGeom>
        </p:spPr>
      </p:pic>
      <p:sp>
        <p:nvSpPr>
          <p:cNvPr id="6" name="Rektangel 5">
            <a:extLst>
              <a:ext uri="{FF2B5EF4-FFF2-40B4-BE49-F238E27FC236}">
                <a16:creationId xmlns:a16="http://schemas.microsoft.com/office/drawing/2014/main" id="{6F5305FD-A6F4-19B5-DD5F-84361F0E5FE4}"/>
              </a:ext>
              <a:ext uri="{C183D7F6-B498-43B3-948B-1728B52AA6E4}">
                <adec:decorative xmlns:adec="http://schemas.microsoft.com/office/drawing/2017/decorative" val="0"/>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2AB4A3"/>
                </a:solidFill>
              </a:rPr>
              <a:t>AI generelt</a:t>
            </a:r>
            <a:endParaRPr lang="da-DK" sz="1200">
              <a:solidFill>
                <a:srgbClr val="2AB4A3"/>
              </a:solidFill>
            </a:endParaRPr>
          </a:p>
        </p:txBody>
      </p:sp>
      <p:sp>
        <p:nvSpPr>
          <p:cNvPr id="11" name="Rektangel 10">
            <a:extLst>
              <a:ext uri="{FF2B5EF4-FFF2-40B4-BE49-F238E27FC236}">
                <a16:creationId xmlns:a16="http://schemas.microsoft.com/office/drawing/2014/main" id="{95CE59F7-C7E3-84E0-D77F-E2C12D33720B}"/>
              </a:ext>
              <a:ext uri="{C183D7F6-B498-43B3-948B-1728B52AA6E4}">
                <adec:decorative xmlns:adec="http://schemas.microsoft.com/office/drawing/2017/decorative" val="0"/>
              </a:ext>
            </a:extLst>
          </p:cNvPr>
          <p:cNvSpPr>
            <a:spLocks noChangeAspect="1"/>
          </p:cNvSpPr>
          <p:nvPr/>
        </p:nvSpPr>
        <p:spPr>
          <a:xfrm>
            <a:off x="6604590" y="-2"/>
            <a:ext cx="1872000" cy="462954"/>
          </a:xfrm>
          <a:prstGeom prst="rect">
            <a:avLst/>
          </a:prstGeom>
          <a:solidFill>
            <a:srgbClr val="11A89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Udfordringer</a:t>
            </a:r>
          </a:p>
        </p:txBody>
      </p:sp>
      <p:sp>
        <p:nvSpPr>
          <p:cNvPr id="7" name="Pladsholder til indhold 3">
            <a:extLst>
              <a:ext uri="{FF2B5EF4-FFF2-40B4-BE49-F238E27FC236}">
                <a16:creationId xmlns:a16="http://schemas.microsoft.com/office/drawing/2014/main" id="{1E2061AE-8EF8-9596-870D-360C2ABA8115}"/>
              </a:ext>
            </a:extLst>
          </p:cNvPr>
          <p:cNvSpPr txBox="1">
            <a:spLocks noGrp="1"/>
          </p:cNvSpPr>
          <p:nvPr>
            <p:ph type="title" idx="4294967295"/>
          </p:nvPr>
        </p:nvSpPr>
        <p:spPr>
          <a:xfrm>
            <a:off x="1375932" y="653210"/>
            <a:ext cx="4885972"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3200" b="1" i="0" u="none" strike="noStrike" kern="1200" cap="none" spc="0" normalizeH="0" baseline="0" noProof="0">
                <a:ln>
                  <a:noFill/>
                </a:ln>
                <a:solidFill>
                  <a:schemeClr val="accent4"/>
                </a:solidFill>
                <a:effectLst/>
                <a:uLnTx/>
                <a:uFillTx/>
                <a:latin typeface="Avenir Next"/>
                <a:ea typeface="+mn-ea"/>
                <a:cs typeface="+mn-cs"/>
              </a:rPr>
              <a:t>INDSIGT fra projektet</a:t>
            </a:r>
          </a:p>
        </p:txBody>
      </p:sp>
      <p:sp>
        <p:nvSpPr>
          <p:cNvPr id="24" name="Pladsholder til indhold 1">
            <a:extLst>
              <a:ext uri="{FF2B5EF4-FFF2-40B4-BE49-F238E27FC236}">
                <a16:creationId xmlns:a16="http://schemas.microsoft.com/office/drawing/2014/main" id="{C554812D-46BE-94F2-B42C-2088FC81DCB8}"/>
              </a:ext>
            </a:extLst>
          </p:cNvPr>
          <p:cNvSpPr txBox="1">
            <a:spLocks/>
          </p:cNvSpPr>
          <p:nvPr/>
        </p:nvSpPr>
        <p:spPr>
          <a:xfrm>
            <a:off x="403678" y="1881944"/>
            <a:ext cx="6720453" cy="452092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a-DK" sz="1400" b="1">
                <a:solidFill>
                  <a:schemeClr val="accent4"/>
                </a:solidFill>
                <a:latin typeface="Avenir Next"/>
              </a:rPr>
              <a:t>Tab af faglighed og refleksion: </a:t>
            </a:r>
            <a:r>
              <a:rPr lang="da-DK" sz="1400">
                <a:solidFill>
                  <a:schemeClr val="accent4"/>
                </a:solidFill>
                <a:latin typeface="Avenir Next"/>
              </a:rPr>
              <a:t>Der udtrykkes bekymring for, at medarbejdere kan miste fornemmelsen for deres egen faglighed, faglig eftertanke og mellemregningerne i arbejdet. </a:t>
            </a:r>
          </a:p>
          <a:p>
            <a:pPr marL="342900" indent="-342900">
              <a:buFont typeface="Arial" panose="020B0604020202020204" pitchFamily="34" charset="0"/>
              <a:buChar char="•"/>
            </a:pPr>
            <a:r>
              <a:rPr lang="da-DK" sz="1400" b="1">
                <a:solidFill>
                  <a:schemeClr val="accent4"/>
                </a:solidFill>
                <a:latin typeface="Avenir Next"/>
              </a:rPr>
              <a:t>Mangel på kompetencer: </a:t>
            </a:r>
            <a:r>
              <a:rPr lang="da-DK" sz="1400">
                <a:solidFill>
                  <a:schemeClr val="accent4"/>
                </a:solidFill>
                <a:latin typeface="Avenir Next"/>
              </a:rPr>
              <a:t>Det fremhæves at uden grundlæggende teknologiforståelse og AI-dannelse kan fejlkilder, bias og misforståelser vokse — og svække den den kritiske tænkning.</a:t>
            </a:r>
            <a:endParaRPr lang="da-DK" sz="1400" b="1">
              <a:solidFill>
                <a:schemeClr val="accent4"/>
              </a:solidFill>
              <a:latin typeface="Avenir Next"/>
            </a:endParaRPr>
          </a:p>
          <a:p>
            <a:pPr marL="342900" indent="-342900">
              <a:buFont typeface="Arial" panose="020B0604020202020204" pitchFamily="34" charset="0"/>
              <a:buChar char="•"/>
            </a:pPr>
            <a:r>
              <a:rPr lang="da-DK" sz="1400" b="1">
                <a:solidFill>
                  <a:schemeClr val="accent4"/>
                </a:solidFill>
                <a:latin typeface="Avenir Next"/>
              </a:rPr>
              <a:t>Etiske dilemmaer: </a:t>
            </a:r>
            <a:r>
              <a:rPr lang="da-DK" sz="1400">
                <a:solidFill>
                  <a:schemeClr val="accent4"/>
                </a:solidFill>
                <a:latin typeface="Avenir Next"/>
              </a:rPr>
              <a:t>Etiske dilemmaer fylder meget i forhold til, om AI styrker eller svækker velfærden. Datasikkerhed og behandling af personfølsomme oplysninger giver dilemmaer. </a:t>
            </a:r>
            <a:endParaRPr lang="da-DK" sz="1400" b="1">
              <a:solidFill>
                <a:schemeClr val="accent4"/>
              </a:solidFill>
              <a:latin typeface="Avenir Next"/>
            </a:endParaRPr>
          </a:p>
          <a:p>
            <a:pPr marL="342900" indent="-342900">
              <a:buFont typeface="Arial" panose="020B0604020202020204" pitchFamily="34" charset="0"/>
              <a:buChar char="•"/>
            </a:pPr>
            <a:r>
              <a:rPr lang="da-DK" sz="1400" b="1">
                <a:solidFill>
                  <a:schemeClr val="accent4"/>
                </a:solidFill>
                <a:latin typeface="Avenir Next"/>
              </a:rPr>
              <a:t>Ulighed og utryghed i udviklingen:</a:t>
            </a:r>
            <a:r>
              <a:rPr lang="da-DK" sz="1400">
                <a:solidFill>
                  <a:schemeClr val="accent4"/>
                </a:solidFill>
                <a:latin typeface="Avenir Next"/>
              </a:rPr>
              <a:t> Der er opmærksomhed på risikoen for et A- og B-hold, hvor nogle medarbejdere får forspring, mens andre bliver hægtet af.</a:t>
            </a:r>
            <a:endParaRPr lang="da-DK" sz="1400" b="1">
              <a:solidFill>
                <a:schemeClr val="accent4"/>
              </a:solidFill>
              <a:latin typeface="Avenir Next"/>
            </a:endParaRPr>
          </a:p>
          <a:p>
            <a:pPr marL="342900" indent="-342900">
              <a:buFont typeface="Arial" panose="020B0604020202020204" pitchFamily="34" charset="0"/>
              <a:buChar char="•"/>
            </a:pPr>
            <a:r>
              <a:rPr lang="da-DK" sz="1400" b="1">
                <a:solidFill>
                  <a:schemeClr val="accent4"/>
                </a:solidFill>
                <a:latin typeface="Avenir Next"/>
              </a:rPr>
              <a:t>Klima og energiforbrug: </a:t>
            </a:r>
            <a:r>
              <a:rPr lang="da-DK" sz="1400">
                <a:solidFill>
                  <a:schemeClr val="accent4"/>
                </a:solidFill>
                <a:latin typeface="Avenir Next"/>
              </a:rPr>
              <a:t>Flere fremhæver det høje og uigennemskuelige energiforbrug med AI og konsekvenserne for klimaet.</a:t>
            </a:r>
            <a:endParaRPr lang="da-DK" sz="1400" i="1">
              <a:solidFill>
                <a:schemeClr val="accent4"/>
              </a:solidFill>
              <a:latin typeface="Avenir Next"/>
            </a:endParaRPr>
          </a:p>
          <a:p>
            <a:br>
              <a:rPr lang="da-DK" sz="1400" i="1">
                <a:latin typeface="Avenir Next"/>
              </a:rPr>
            </a:br>
            <a:r>
              <a:rPr lang="da-DK" sz="1400" i="1">
                <a:solidFill>
                  <a:schemeClr val="accent4"/>
                </a:solidFill>
                <a:latin typeface="Avenir Next"/>
              </a:rPr>
              <a:t>Kilde: Projektets AI-laboratorier og </a:t>
            </a:r>
            <a:r>
              <a:rPr lang="da-DK" sz="1400" i="1" err="1">
                <a:solidFill>
                  <a:schemeClr val="accent4"/>
                </a:solidFill>
                <a:latin typeface="Avenir Next"/>
              </a:rPr>
              <a:t>casedialoger</a:t>
            </a:r>
            <a:r>
              <a:rPr lang="da-DK" sz="1400" i="1">
                <a:solidFill>
                  <a:schemeClr val="accent4"/>
                </a:solidFill>
                <a:latin typeface="Avenir Next"/>
              </a:rPr>
              <a:t>.</a:t>
            </a:r>
            <a:endParaRPr lang="da-DK" sz="1400" i="1">
              <a:solidFill>
                <a:schemeClr val="accent4"/>
              </a:solidFill>
            </a:endParaRPr>
          </a:p>
        </p:txBody>
      </p:sp>
      <p:sp>
        <p:nvSpPr>
          <p:cNvPr id="25" name="Rektangel 24">
            <a:extLst>
              <a:ext uri="{FF2B5EF4-FFF2-40B4-BE49-F238E27FC236}">
                <a16:creationId xmlns:a16="http://schemas.microsoft.com/office/drawing/2014/main" id="{0034A4B5-DAFF-221F-B535-57F83D57A630}"/>
              </a:ext>
            </a:extLst>
          </p:cNvPr>
          <p:cNvSpPr/>
          <p:nvPr/>
        </p:nvSpPr>
        <p:spPr>
          <a:xfrm>
            <a:off x="1292176" y="5962305"/>
            <a:ext cx="8423325" cy="8811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a:solidFill>
                  <a:schemeClr val="accent4"/>
                </a:solidFill>
              </a:rPr>
              <a:t>Hvordan svarer disse udfordringer overens med dem vi ser?</a:t>
            </a:r>
          </a:p>
        </p:txBody>
      </p:sp>
      <p:sp>
        <p:nvSpPr>
          <p:cNvPr id="8" name="Rektangulær billedforklaring 7">
            <a:extLst>
              <a:ext uri="{FF2B5EF4-FFF2-40B4-BE49-F238E27FC236}">
                <a16:creationId xmlns:a16="http://schemas.microsoft.com/office/drawing/2014/main" id="{C2B5E46D-3C28-6A10-2741-E0BEBB46EFED}"/>
              </a:ext>
            </a:extLst>
          </p:cNvPr>
          <p:cNvSpPr/>
          <p:nvPr/>
        </p:nvSpPr>
        <p:spPr>
          <a:xfrm>
            <a:off x="8294715" y="1064525"/>
            <a:ext cx="2994411" cy="1907264"/>
          </a:xfrm>
          <a:prstGeom prst="wedgeRect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r>
              <a:rPr lang="da-DK" sz="1400" b="1" i="1">
                <a:solidFill>
                  <a:schemeClr val="tx1"/>
                </a:solidFill>
              </a:rPr>
              <a:t>Der er forskning, der peger på, at hvor man har </a:t>
            </a:r>
            <a:r>
              <a:rPr lang="da-DK" sz="1400" b="1" i="1" err="1">
                <a:solidFill>
                  <a:schemeClr val="tx1"/>
                </a:solidFill>
              </a:rPr>
              <a:t>implemen-teret</a:t>
            </a:r>
            <a:r>
              <a:rPr lang="da-DK" sz="1400" b="1" i="1">
                <a:solidFill>
                  <a:schemeClr val="tx1"/>
                </a:solidFill>
              </a:rPr>
              <a:t> det, så begynder man ligesom at lade sine </a:t>
            </a:r>
            <a:r>
              <a:rPr lang="da-DK" sz="1400" b="1" i="1" err="1">
                <a:solidFill>
                  <a:schemeClr val="tx1"/>
                </a:solidFill>
              </a:rPr>
              <a:t>beslutnin-ger</a:t>
            </a:r>
            <a:r>
              <a:rPr lang="da-DK" sz="1400" b="1" i="1">
                <a:solidFill>
                  <a:schemeClr val="tx1"/>
                </a:solidFill>
              </a:rPr>
              <a:t> hvile mere og mere på den her AI – og til sidst følger man måske bare den.</a:t>
            </a:r>
          </a:p>
        </p:txBody>
      </p:sp>
      <p:sp>
        <p:nvSpPr>
          <p:cNvPr id="9" name="Tekstfelt 8">
            <a:extLst>
              <a:ext uri="{FF2B5EF4-FFF2-40B4-BE49-F238E27FC236}">
                <a16:creationId xmlns:a16="http://schemas.microsoft.com/office/drawing/2014/main" id="{3163FD8E-F64B-FD56-51D0-6EC1C45E8966}"/>
              </a:ext>
            </a:extLst>
          </p:cNvPr>
          <p:cNvSpPr txBox="1"/>
          <p:nvPr/>
        </p:nvSpPr>
        <p:spPr>
          <a:xfrm>
            <a:off x="9532573" y="3059668"/>
            <a:ext cx="2460384" cy="461665"/>
          </a:xfrm>
          <a:prstGeom prst="rect">
            <a:avLst/>
          </a:prstGeom>
          <a:noFill/>
        </p:spPr>
        <p:txBody>
          <a:bodyPr wrap="square">
            <a:spAutoFit/>
          </a:bodyPr>
          <a:lstStyle/>
          <a:p>
            <a:r>
              <a:rPr lang="da-DK" sz="1200" b="1">
                <a:solidFill>
                  <a:srgbClr val="2AB4A3"/>
                </a:solidFill>
                <a:latin typeface="Avenir Next" panose="020B0503020202020204" pitchFamily="34" charset="0"/>
                <a:ea typeface="Calibri" panose="020F0502020204030204" pitchFamily="34" charset="0"/>
                <a:cs typeface="Times New Roman" panose="02020603050405020304" pitchFamily="18" charset="0"/>
              </a:rPr>
              <a:t>Niels Bjørn Grund Petersen</a:t>
            </a:r>
            <a:br>
              <a:rPr lang="da-DK" sz="1200">
                <a:solidFill>
                  <a:srgbClr val="2AB4A3"/>
                </a:solidFill>
                <a:latin typeface="Avenir Next" panose="020B0503020202020204" pitchFamily="34" charset="0"/>
                <a:ea typeface="Calibri" panose="020F0502020204030204" pitchFamily="34" charset="0"/>
                <a:cs typeface="Times New Roman" panose="02020603050405020304" pitchFamily="18" charset="0"/>
              </a:rPr>
            </a:br>
            <a:r>
              <a:rPr lang="da-DK" sz="1200">
                <a:solidFill>
                  <a:srgbClr val="2AB4A3"/>
                </a:solidFill>
                <a:latin typeface="Avenir Next" panose="020B0503020202020204" pitchFamily="34" charset="0"/>
                <a:ea typeface="Calibri" panose="020F0502020204030204" pitchFamily="34" charset="0"/>
                <a:cs typeface="Times New Roman" panose="02020603050405020304" pitchFamily="18" charset="0"/>
              </a:rPr>
              <a:t>Seniorforsker, VIVE</a:t>
            </a:r>
          </a:p>
        </p:txBody>
      </p:sp>
      <p:pic>
        <p:nvPicPr>
          <p:cNvPr id="17" name="Grafik 16">
            <a:extLst>
              <a:ext uri="{FF2B5EF4-FFF2-40B4-BE49-F238E27FC236}">
                <a16:creationId xmlns:a16="http://schemas.microsoft.com/office/drawing/2014/main" id="{14B68CF9-530C-1D2D-AFED-B2F7B032D1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2371" y="283475"/>
            <a:ext cx="1258937" cy="1258937"/>
          </a:xfrm>
          <a:prstGeom prst="rect">
            <a:avLst/>
          </a:prstGeom>
        </p:spPr>
      </p:pic>
      <p:sp>
        <p:nvSpPr>
          <p:cNvPr id="20" name="Rektangulær billedforklaring 19">
            <a:extLst>
              <a:ext uri="{FF2B5EF4-FFF2-40B4-BE49-F238E27FC236}">
                <a16:creationId xmlns:a16="http://schemas.microsoft.com/office/drawing/2014/main" id="{23327A1D-B8AF-6998-1C97-EBD2AA0D09C2}"/>
              </a:ext>
            </a:extLst>
          </p:cNvPr>
          <p:cNvSpPr/>
          <p:nvPr/>
        </p:nvSpPr>
        <p:spPr>
          <a:xfrm>
            <a:off x="8294715" y="3967591"/>
            <a:ext cx="2994411" cy="2054436"/>
          </a:xfrm>
          <a:prstGeom prst="wedgeRect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r>
              <a:rPr lang="da-DK" sz="1400" b="1" i="1">
                <a:solidFill>
                  <a:schemeClr val="tx1"/>
                </a:solidFill>
              </a:rPr>
              <a:t>Opgaverne flytter sig bare – de forsvinder ikke. AI-fejl genereres langt bredere. Oprydning og fejlretning kommer derfor til at fylde mere med fare for, at det sjove faglige bliver varetaget af AI og oprydning af os.</a:t>
            </a:r>
          </a:p>
        </p:txBody>
      </p:sp>
      <p:sp>
        <p:nvSpPr>
          <p:cNvPr id="21" name="Tekstfelt 20">
            <a:extLst>
              <a:ext uri="{FF2B5EF4-FFF2-40B4-BE49-F238E27FC236}">
                <a16:creationId xmlns:a16="http://schemas.microsoft.com/office/drawing/2014/main" id="{FB460D59-4668-3176-0057-CF525972C296}"/>
              </a:ext>
            </a:extLst>
          </p:cNvPr>
          <p:cNvSpPr txBox="1"/>
          <p:nvPr/>
        </p:nvSpPr>
        <p:spPr>
          <a:xfrm>
            <a:off x="9564749" y="6022027"/>
            <a:ext cx="2460384" cy="461665"/>
          </a:xfrm>
          <a:prstGeom prst="rect">
            <a:avLst/>
          </a:prstGeom>
          <a:noFill/>
        </p:spPr>
        <p:txBody>
          <a:bodyPr wrap="square">
            <a:spAutoFit/>
          </a:bodyPr>
          <a:lstStyle/>
          <a:p>
            <a:r>
              <a:rPr lang="da-DK" sz="1200" b="1">
                <a:solidFill>
                  <a:srgbClr val="2AB4A3"/>
                </a:solidFill>
                <a:latin typeface="Avenir Next" panose="020B0503020202020204" pitchFamily="34" charset="0"/>
                <a:ea typeface="Calibri" panose="020F0502020204030204" pitchFamily="34" charset="0"/>
                <a:cs typeface="Times New Roman" panose="02020603050405020304" pitchFamily="18" charset="0"/>
              </a:rPr>
              <a:t>Deltager på Fremfærd-projektets AI-laboratorium</a:t>
            </a:r>
            <a:endParaRPr lang="da-DK" sz="1200">
              <a:solidFill>
                <a:srgbClr val="2AB4A3"/>
              </a:solidFill>
              <a:latin typeface="Avenir Next" panose="020B0503020202020204" pitchFamily="34" charset="0"/>
              <a:ea typeface="Calibri" panose="020F0502020204030204" pitchFamily="34" charset="0"/>
              <a:cs typeface="Times New Roman" panose="02020603050405020304" pitchFamily="18" charset="0"/>
            </a:endParaRPr>
          </a:p>
        </p:txBody>
      </p:sp>
      <p:pic>
        <p:nvPicPr>
          <p:cNvPr id="22" name="Grafik 21">
            <a:extLst>
              <a:ext uri="{FF2B5EF4-FFF2-40B4-BE49-F238E27FC236}">
                <a16:creationId xmlns:a16="http://schemas.microsoft.com/office/drawing/2014/main" id="{0F44D7F2-328D-2318-FC51-12D7B206C84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0590" y="3196874"/>
            <a:ext cx="1258937" cy="1258937"/>
          </a:xfrm>
          <a:prstGeom prst="rect">
            <a:avLst/>
          </a:prstGeom>
        </p:spPr>
      </p:pic>
      <p:pic>
        <p:nvPicPr>
          <p:cNvPr id="26" name="Grafik 25">
            <a:extLst>
              <a:ext uri="{FF2B5EF4-FFF2-40B4-BE49-F238E27FC236}">
                <a16:creationId xmlns:a16="http://schemas.microsoft.com/office/drawing/2014/main" id="{08341EF2-0D5E-5F56-1D39-C4A7ADC15FB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776" y="5763294"/>
            <a:ext cx="914400" cy="914400"/>
          </a:xfrm>
          <a:prstGeom prst="rect">
            <a:avLst/>
          </a:prstGeom>
        </p:spPr>
      </p:pic>
    </p:spTree>
    <p:extLst>
      <p:ext uri="{BB962C8B-B14F-4D97-AF65-F5344CB8AC3E}">
        <p14:creationId xmlns:p14="http://schemas.microsoft.com/office/powerpoint/2010/main" val="438038625"/>
      </p:ext>
    </p:extLst>
  </p:cSld>
  <p:clrMapOvr>
    <a:masterClrMapping/>
  </p:clrMapOvr>
</p:sld>
</file>

<file path=ppt/theme/theme1.xml><?xml version="1.0" encoding="utf-8"?>
<a:theme xmlns:a="http://schemas.openxmlformats.org/drawingml/2006/main" name="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2.xml><?xml version="1.0" encoding="utf-8"?>
<a:theme xmlns:a="http://schemas.openxmlformats.org/drawingml/2006/main" name="1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abelon David" id="{7FDFE287-4E09-4F06-AE46-FE22B117E9A1}" vid="{3560CDA0-1FDF-486F-8D81-FF6EEE496909}"/>
    </a:ext>
  </a:extLst>
</a:theme>
</file>

<file path=ppt/theme/theme3.xml><?xml version="1.0" encoding="utf-8"?>
<a:theme xmlns:a="http://schemas.openxmlformats.org/drawingml/2006/main" name="2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4.xml><?xml version="1.0" encoding="utf-8"?>
<a:theme xmlns:a="http://schemas.openxmlformats.org/drawingml/2006/main" name="3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abelon David" id="{7FDFE287-4E09-4F06-AE46-FE22B117E9A1}" vid="{3560CDA0-1FDF-486F-8D81-FF6EEE496909}"/>
    </a:ext>
  </a:extLst>
</a:theme>
</file>

<file path=ppt/theme/theme5.xml><?xml version="1.0" encoding="utf-8"?>
<a:theme xmlns:a="http://schemas.openxmlformats.org/drawingml/2006/main" name="4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6.xml><?xml version="1.0" encoding="utf-8"?>
<a:theme xmlns:a="http://schemas.openxmlformats.org/drawingml/2006/main" name="5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C2C1C141FFE14D8EC698F8CC46AE5E" ma:contentTypeVersion="19" ma:contentTypeDescription="Opret et nyt dokument." ma:contentTypeScope="" ma:versionID="3351cf3a8af0e79991ffe476a9c53fa6">
  <xsd:schema xmlns:xsd="http://www.w3.org/2001/XMLSchema" xmlns:xs="http://www.w3.org/2001/XMLSchema" xmlns:p="http://schemas.microsoft.com/office/2006/metadata/properties" xmlns:ns2="f721b72b-7f8c-46b1-bff3-f46d26e10e9d" xmlns:ns3="194e2622-d7e8-4109-be34-a0d50c8801d9" targetNamespace="http://schemas.microsoft.com/office/2006/metadata/properties" ma:root="true" ma:fieldsID="8a727013494332bcfaea7a78d131d58c" ns2:_="" ns3:_="">
    <xsd:import namespace="f721b72b-7f8c-46b1-bff3-f46d26e10e9d"/>
    <xsd:import namespace="194e2622-d7e8-4109-be34-a0d50c8801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3:SharedWithUsers" minOccurs="0"/>
                <xsd:element ref="ns3:SharedWithDetail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1b72b-7f8c-46b1-bff3-f46d26e10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742f3163-7601-4f1e-970a-c8a57df601fa"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4e2622-d7e8-4109-be34-a0d50c8801d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04146f8-330a-45a0-a822-3b2850f99671}" ma:internalName="TaxCatchAll" ma:showField="CatchAllData" ma:web="194e2622-d7e8-4109-be34-a0d50c8801d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21b72b-7f8c-46b1-bff3-f46d26e10e9d">
      <Terms xmlns="http://schemas.microsoft.com/office/infopath/2007/PartnerControls"/>
    </lcf76f155ced4ddcb4097134ff3c332f>
    <TaxCatchAll xmlns="194e2622-d7e8-4109-be34-a0d50c8801d9" xsi:nil="true"/>
  </documentManagement>
</p:properties>
</file>

<file path=customXml/itemProps1.xml><?xml version="1.0" encoding="utf-8"?>
<ds:datastoreItem xmlns:ds="http://schemas.openxmlformats.org/officeDocument/2006/customXml" ds:itemID="{66ADAB2A-C2FD-4E3D-B0A3-3A8118E05D09}">
  <ds:schemaRefs>
    <ds:schemaRef ds:uri="194e2622-d7e8-4109-be34-a0d50c8801d9"/>
    <ds:schemaRef ds:uri="f721b72b-7f8c-46b1-bff3-f46d26e10e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00871A-8131-4A9C-A740-0C930EBBE133}">
  <ds:schemaRefs>
    <ds:schemaRef ds:uri="http://schemas.microsoft.com/sharepoint/v3/contenttype/forms"/>
  </ds:schemaRefs>
</ds:datastoreItem>
</file>

<file path=customXml/itemProps3.xml><?xml version="1.0" encoding="utf-8"?>
<ds:datastoreItem xmlns:ds="http://schemas.openxmlformats.org/officeDocument/2006/customXml" ds:itemID="{EE5322E1-DF09-4CE7-8A84-8D6E9595D241}">
  <ds:schemaRefs>
    <ds:schemaRef ds:uri="http://www.w3.org/XML/1998/namespace"/>
    <ds:schemaRef ds:uri="f721b72b-7f8c-46b1-bff3-f46d26e10e9d"/>
    <ds:schemaRef ds:uri="http://schemas.openxmlformats.org/package/2006/metadata/core-properties"/>
    <ds:schemaRef ds:uri="http://purl.org/dc/dcmitype/"/>
    <ds:schemaRef ds:uri="http://purl.org/dc/terms/"/>
    <ds:schemaRef ds:uri="http://schemas.microsoft.com/office/2006/documentManagement/types"/>
    <ds:schemaRef ds:uri="194e2622-d7e8-4109-be34-a0d50c8801d9"/>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Brugerdefineret design</Template>
  <TotalTime>1</TotalTime>
  <Words>722</Words>
  <Application>Microsoft Macintosh PowerPoint</Application>
  <PresentationFormat>Widescreen</PresentationFormat>
  <Paragraphs>95</Paragraphs>
  <Slides>4</Slides>
  <Notes>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vt:i4>
      </vt:variant>
    </vt:vector>
  </HeadingPairs>
  <TitlesOfParts>
    <vt:vector size="15" baseType="lpstr">
      <vt:lpstr>Aptos</vt:lpstr>
      <vt:lpstr>Arial</vt:lpstr>
      <vt:lpstr>Arial,Sans-Serif</vt:lpstr>
      <vt:lpstr>Avenir Next</vt:lpstr>
      <vt:lpstr>Segoe UI</vt:lpstr>
      <vt:lpstr>Brugerdefineret design</vt:lpstr>
      <vt:lpstr>1_Brugerdefineret design</vt:lpstr>
      <vt:lpstr>2_Brugerdefineret design</vt:lpstr>
      <vt:lpstr>3_Brugerdefineret design</vt:lpstr>
      <vt:lpstr>4_Brugerdefineret design</vt:lpstr>
      <vt:lpstr>5_Brugerdefineret design</vt:lpstr>
      <vt:lpstr>Udfordringer  Muligheder for at styrke velfærden med AI </vt:lpstr>
      <vt:lpstr>Fire typer af risici ved AI</vt:lpstr>
      <vt:lpstr>Tre dilemmaer til dialog</vt:lpstr>
      <vt:lpstr>INDSIGT fra projektet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Jul</dc:creator>
  <cp:lastModifiedBy>Kaya Friis</cp:lastModifiedBy>
  <cp:revision>3</cp:revision>
  <cp:lastPrinted>2025-12-19T12:37:55Z</cp:lastPrinted>
  <dcterms:created xsi:type="dcterms:W3CDTF">2025-01-02T12:41:03Z</dcterms:created>
  <dcterms:modified xsi:type="dcterms:W3CDTF">2026-01-20T12:48:39Z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0x01010063C2C1C141FFE14D8EC698F8CC46AE5E</vt:lpwstr>
  </property>
  <property fmtid="{D5CDD505-2E9C-101B-9397-08002B2CF9AE}" pid="3" name="MediaServiceImageTags">
    <vt:lpwstr/>
  </property>
</Properties>
</file>