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1" r:id="rId5"/>
    <p:sldId id="259" r:id="rId6"/>
    <p:sldId id="260" r:id="rId7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7FFB9-E9AC-4E6A-8955-85195B9D078A}" type="datetimeFigureOut">
              <a:rPr lang="da-DK" smtClean="0"/>
              <a:t>10-06-2013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A0C85-C4F8-4566-87BB-753F733B5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612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6443E-FC65-4C98-890D-8EF1263F4E49}" type="datetimeFigureOut">
              <a:rPr lang="da-DK" smtClean="0"/>
              <a:t>10-06-2013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79A00-DE69-4E3E-B8E5-F71DF8F528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8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 arbejdsgiveren er kombinationsansættelse en mulighed for at nedbringe antallet af deltidsansatte, og samtidig få en mere</a:t>
            </a:r>
            <a:r>
              <a:rPr lang="da-DK" baseline="0" dirty="0" smtClean="0"/>
              <a:t> fleksibel arbejdstilrettelæggelse, idet en medarbejder løser flere opgaver på tværs af overenskomstområder med et samlet timetal, i stedet for at være ansat med et fikseret timetal på forskellige overenskomster.</a:t>
            </a:r>
          </a:p>
          <a:p>
            <a:endParaRPr lang="da-DK" baseline="0" dirty="0" smtClean="0"/>
          </a:p>
          <a:p>
            <a:r>
              <a:rPr lang="da-DK" baseline="0" dirty="0" smtClean="0"/>
              <a:t>For den ansatte giver det mulighed for at få en fastere tilknytning med en samlet ansættelse, og arbejds- og ferieplanlægning er samlet for hele ansættelsen. Samtidig giver det mulighed for at få et mere varieret arbejdsindhold for den ansatte.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79A00-DE69-4E3E-B8E5-F71DF8F5285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000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</a:t>
            </a:r>
            <a:r>
              <a:rPr lang="da-DK" baseline="0" dirty="0" smtClean="0"/>
              <a:t> eksempel kan man forestille sige følgende kombinationer: </a:t>
            </a:r>
          </a:p>
          <a:p>
            <a:r>
              <a:rPr lang="da-DK" baseline="0" dirty="0" smtClean="0"/>
              <a:t>I en børnehave: køkkenmedhjælper og pædagogmedhjælper</a:t>
            </a:r>
          </a:p>
          <a:p>
            <a:r>
              <a:rPr lang="da-DK" baseline="0" dirty="0" smtClean="0"/>
              <a:t>På en skole: rengøringsassistent og pædagogmedhjælper</a:t>
            </a:r>
          </a:p>
          <a:p>
            <a:r>
              <a:rPr lang="da-DK" baseline="0" dirty="0" smtClean="0"/>
              <a:t>Klub: Ikke-uddannet klubassistent, teknisk servicemedarbejder og køkkenmedhjælper</a:t>
            </a:r>
          </a:p>
          <a:p>
            <a:endParaRPr lang="da-DK" baseline="0" dirty="0" smtClean="0"/>
          </a:p>
          <a:p>
            <a:r>
              <a:rPr lang="da-DK" baseline="0" dirty="0" smtClean="0"/>
              <a:t>Der er ingen begrænsninger på, hvad der kan kombineres, så længe parterne er enige.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79A00-DE69-4E3E-B8E5-F71DF8F5285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709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Der kan efter den centrale rammeaftale</a:t>
            </a:r>
            <a:r>
              <a:rPr lang="da-DK" baseline="0" dirty="0" smtClean="0"/>
              <a:t> indgås individuelle aftaler for hvert ansættelsesforhold, eller en lokal rammeaftale, som skal udfyldes af individuelle aftaler. Det er helt op til parterne, på hvilken måde kombinationsansættelsen etableres.</a:t>
            </a:r>
          </a:p>
          <a:p>
            <a:r>
              <a:rPr lang="da-DK" baseline="0" dirty="0" smtClean="0"/>
              <a:t>Alle involverede parter skriver under.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79A00-DE69-4E3E-B8E5-F71DF8F5285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197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EE229-0951-4E7E-999B-610B504B97CF}" type="datetime1">
              <a:rPr lang="da-DK" smtClean="0"/>
              <a:t>10-06-2013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6746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6A67-BE23-477E-9695-77B175C1122C}" type="datetime1">
              <a:rPr lang="da-DK" smtClean="0"/>
              <a:t>10-06-2013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279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7C036-AB1E-4221-9D50-C64497E7EE44}" type="datetime1">
              <a:rPr lang="da-DK" smtClean="0"/>
              <a:t>10-06-2013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3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6E230-1065-4FB1-86D1-83CFF293D187}" type="datetime1">
              <a:rPr lang="da-DK" smtClean="0"/>
              <a:t>10-06-2013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057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5ED4-78E6-4606-9281-A759E0862EA7}" type="datetime1">
              <a:rPr lang="da-DK" smtClean="0"/>
              <a:t>10-06-2013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89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389BA-0BFE-40AB-8FA3-0DA8FA05B199}" type="datetime1">
              <a:rPr lang="da-DK" smtClean="0"/>
              <a:t>10-06-2013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376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DA8E-D6BB-4F2F-B09F-1FE10EC0D50D}" type="datetime1">
              <a:rPr lang="da-DK" smtClean="0"/>
              <a:t>10-06-2013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0269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AFE1-D0A7-4F24-971C-011B83792D4B}" type="datetime1">
              <a:rPr lang="da-DK" smtClean="0"/>
              <a:t>10-06-2013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54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7D38D-DC34-4B2A-9F15-47764C794BCC}" type="datetime1">
              <a:rPr lang="da-DK" smtClean="0"/>
              <a:t>10-06-2013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858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75AF-9C9E-4304-B6C6-025C1B9BBA75}" type="datetime1">
              <a:rPr lang="da-DK" smtClean="0"/>
              <a:t>10-06-2013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46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1E5A-72C7-4AC0-B138-35FC4ADE63B0}" type="datetime1">
              <a:rPr lang="da-DK" smtClean="0"/>
              <a:t>10-06-2013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212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4BE6-3426-489A-9F0E-CA72C08882C3}" type="datetime1">
              <a:rPr lang="da-DK" smtClean="0"/>
              <a:t>10-06-2013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Udkast med forbehold for fejl og mangler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654C9-AFB6-4734-81FB-D555B7D5F9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134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kan en </a:t>
            </a:r>
            <a:r>
              <a:rPr lang="da-DK" dirty="0" smtClean="0"/>
              <a:t>kombinationsaftale?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Samle </a:t>
            </a:r>
            <a:r>
              <a:rPr lang="da-DK" sz="2400" dirty="0"/>
              <a:t>honoreringen af flere opgaver, som i dag er dækket af flere overenskomster, i en overenskomst</a:t>
            </a:r>
          </a:p>
          <a:p>
            <a:r>
              <a:rPr lang="da-DK" sz="2400" dirty="0" smtClean="0"/>
              <a:t>Hindre, </a:t>
            </a:r>
            <a:r>
              <a:rPr lang="da-DK" sz="2400" dirty="0"/>
              <a:t>at overenskomsterne bliver en barriere for en fuldtidsansættelse</a:t>
            </a:r>
          </a:p>
          <a:p>
            <a:r>
              <a:rPr lang="da-DK" sz="2400" dirty="0"/>
              <a:t>Fjerne situationer hvor personale har flere ansættelsesforhold</a:t>
            </a:r>
          </a:p>
          <a:p>
            <a:r>
              <a:rPr lang="da-DK" sz="2400" dirty="0"/>
              <a:t>Adressere deltidsproblematikken</a:t>
            </a:r>
          </a:p>
          <a:p>
            <a:pPr marL="0" indent="0">
              <a:buNone/>
            </a:pPr>
            <a:r>
              <a:rPr lang="da-DK" sz="2400" dirty="0"/>
              <a:t>	- give mulighed for et højere timetal</a:t>
            </a:r>
          </a:p>
          <a:p>
            <a:pPr marL="0" indent="0">
              <a:buNone/>
            </a:pPr>
            <a:r>
              <a:rPr lang="da-DK" sz="2400" dirty="0"/>
              <a:t>	- og dermed højere løn</a:t>
            </a:r>
          </a:p>
          <a:p>
            <a:r>
              <a:rPr lang="da-DK" sz="2400" dirty="0"/>
              <a:t>Skabe mulighed for udvidelse i jobfunktioner og dermed alsidighed i beskæftigelsen</a:t>
            </a:r>
          </a:p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da-DK" dirty="0"/>
              <a:t>Omfattede medarbejdergrupper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sz="2600" dirty="0" smtClean="0"/>
              <a:t>Rengøringsassistenter</a:t>
            </a:r>
            <a:r>
              <a:rPr lang="da-DK" sz="2600" dirty="0"/>
              <a:t>,</a:t>
            </a:r>
          </a:p>
          <a:p>
            <a:r>
              <a:rPr lang="da-DK" sz="2600" dirty="0"/>
              <a:t>Køkkenmedhjælpere/husassistenter,</a:t>
            </a:r>
          </a:p>
          <a:p>
            <a:r>
              <a:rPr lang="da-DK" sz="2600" dirty="0"/>
              <a:t>Ikke-faglærte (hus/ren i FKKA, KBH, </a:t>
            </a:r>
            <a:r>
              <a:rPr lang="da-DK" sz="2600" dirty="0" err="1"/>
              <a:t>Frb</a:t>
            </a:r>
            <a:r>
              <a:rPr lang="da-DK" sz="2600" dirty="0"/>
              <a:t>.),</a:t>
            </a:r>
          </a:p>
          <a:p>
            <a:r>
              <a:rPr lang="da-DK" sz="2600" dirty="0"/>
              <a:t>Specialarbejdere ved dagtilbud,</a:t>
            </a:r>
          </a:p>
          <a:p>
            <a:r>
              <a:rPr lang="da-DK" sz="2600" dirty="0"/>
              <a:t>Teknisk servicemedarbejdere inden for 3Fs forhandlingsområde,</a:t>
            </a:r>
          </a:p>
          <a:p>
            <a:r>
              <a:rPr lang="da-DK" sz="2600" dirty="0"/>
              <a:t>Pædagogmedhjælpere,</a:t>
            </a:r>
          </a:p>
          <a:p>
            <a:r>
              <a:rPr lang="da-DK" sz="2600" dirty="0"/>
              <a:t>Omsorgs- og pædagogmedhjælpere,</a:t>
            </a:r>
          </a:p>
          <a:p>
            <a:r>
              <a:rPr lang="da-DK" sz="2600" dirty="0"/>
              <a:t>Klubassistenter,</a:t>
            </a:r>
          </a:p>
          <a:p>
            <a:r>
              <a:rPr lang="da-DK" sz="2600" dirty="0"/>
              <a:t>Anderledes kvalificerede skolepædagoger,</a:t>
            </a:r>
          </a:p>
          <a:p>
            <a:r>
              <a:rPr lang="da-DK" sz="2600" dirty="0"/>
              <a:t>Handicapledsagere,</a:t>
            </a:r>
          </a:p>
          <a:p>
            <a:r>
              <a:rPr lang="da-DK" sz="2600" dirty="0"/>
              <a:t>Cateringpersonalet på </a:t>
            </a:r>
            <a:r>
              <a:rPr lang="da-DK" sz="2600" dirty="0" smtClean="0"/>
              <a:t>Læsøfærgen,</a:t>
            </a:r>
            <a:endParaRPr lang="da-DK" sz="2600" dirty="0"/>
          </a:p>
          <a:p>
            <a:r>
              <a:rPr lang="da-DK" sz="2600" dirty="0"/>
              <a:t>Legepladsmedarbejdere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786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Den centrale rammeaftales hovedprincipper (41.11)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Aftalen kræver udfyldelse med lokale aftaler</a:t>
            </a:r>
          </a:p>
          <a:p>
            <a:r>
              <a:rPr lang="da-DK" sz="2400" dirty="0" smtClean="0"/>
              <a:t>Den konkrete ansættelse sker efter den overenskomst, hvor de fleste timer er placeret</a:t>
            </a:r>
          </a:p>
          <a:p>
            <a:r>
              <a:rPr lang="da-DK" sz="2400" dirty="0" smtClean="0"/>
              <a:t>Ingen områdebegrænsninger</a:t>
            </a:r>
          </a:p>
          <a:p>
            <a:r>
              <a:rPr lang="da-DK" sz="2400" dirty="0" smtClean="0"/>
              <a:t>Max. 37 timer ugentligt</a:t>
            </a:r>
          </a:p>
          <a:p>
            <a:r>
              <a:rPr lang="da-DK" sz="2400" dirty="0" smtClean="0"/>
              <a:t>Se også:</a:t>
            </a:r>
          </a:p>
          <a:p>
            <a:pPr marL="0" indent="0">
              <a:buNone/>
            </a:pPr>
            <a:r>
              <a:rPr lang="da-DK" sz="2400" dirty="0" smtClean="0"/>
              <a:t>	 - </a:t>
            </a:r>
            <a:r>
              <a:rPr lang="da-DK" sz="2400" b="1" dirty="0" smtClean="0"/>
              <a:t>Procesbilag</a:t>
            </a:r>
            <a:r>
              <a:rPr lang="da-DK" sz="2400" dirty="0" smtClean="0"/>
              <a:t> med hvem – hvad – hvordan – hvornår</a:t>
            </a:r>
          </a:p>
          <a:p>
            <a:pPr marL="0" indent="0">
              <a:buNone/>
            </a:pPr>
            <a:r>
              <a:rPr lang="da-DK" sz="2400" dirty="0"/>
              <a:t>	</a:t>
            </a:r>
            <a:r>
              <a:rPr lang="da-DK" sz="2400" dirty="0" smtClean="0"/>
              <a:t> - </a:t>
            </a:r>
            <a:r>
              <a:rPr lang="da-DK" sz="2400" b="1" dirty="0" smtClean="0"/>
              <a:t>Oversigt</a:t>
            </a:r>
            <a:r>
              <a:rPr lang="da-DK" sz="2400" dirty="0" smtClean="0"/>
              <a:t> over udarbejdet materiale, der kan hentes på 	</a:t>
            </a:r>
            <a:r>
              <a:rPr lang="da-DK" sz="2400" smtClean="0"/>
              <a:t>    Personaleweb</a:t>
            </a:r>
            <a:endParaRPr lang="da-DK" sz="2400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654C9-AFB6-4734-81FB-D555B7D5F9E7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42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CMAgendaDocumentStatus xmlns="2f8d402b-6043-4fb4-8d9a-aa79cc7d236d" xsi:nil="true"/>
    <CCMAgendaStatus xmlns="2f8d402b-6043-4fb4-8d9a-aa79cc7d236d" xsi:nil="true"/>
    <DocumentDescription xmlns="2f8d402b-6043-4fb4-8d9a-aa79cc7d236d" xsi:nil="true"/>
    <AgendaStatusIcon xmlns="2f8d402b-6043-4fb4-8d9a-aa79cc7d236d" xsi:nil="true"/>
    <CCMMultipleTransferTransactionID xmlns="2f8d402b-6043-4fb4-8d9a-aa79cc7d236d" xsi:nil="true"/>
    <CCMMeetingCaseInstanceId xmlns="2f8d402b-6043-4fb4-8d9a-aa79cc7d236d" xsi:nil="true"/>
    <CCMMeetingCaseLink xmlns="2f8d402b-6043-4fb4-8d9a-aa79cc7d236d">
      <Url xsi:nil="true"/>
      <Description xsi:nil="true"/>
    </CCMMeetingCaseLink>
    <CCMAgendaItemId xmlns="2f8d402b-6043-4fb4-8d9a-aa79cc7d236d" xsi:nil="true"/>
    <Dokumenttype xmlns="2f8d402b-6043-4fb4-8d9a-aa79cc7d236d">Notat</Dokumenttype>
    <CCMMeetingCaseId xmlns="2f8d402b-6043-4fb4-8d9a-aa79cc7d236d" xsi:nil="true"/>
    <DocID xmlns="http://schemas.microsoft.com/sharepoint/v3">1682090</DocID>
    <LocalAttachment xmlns="http://schemas.microsoft.com/sharepoint/v3">true</LocalAttachment>
    <CaseID xmlns="http://schemas.microsoft.com/sharepoint/v3">SAG-2012-00068</CaseID>
    <CaseRecordNumber xmlns="http://schemas.microsoft.com/sharepoint/v3">0</CaseRecordNumber>
    <RegistrationDate xmlns="http://schemas.microsoft.com/sharepoint/v3" xsi:nil="true"/>
    <Related xmlns="http://schemas.microsoft.com/sharepoint/v3">false</Related>
    <Finalized xmlns="http://schemas.microsoft.com/sharepoint/v3">false</Finalized>
    <CCMSystemID xmlns="http://schemas.microsoft.com/sharepoint/v3">ca7dc1c5-fc98-48bd-8345-b1ffede9fa82</CCMSystemID>
    <CCMTemplateID xmlns="http://schemas.microsoft.com/sharepoint/v3">0</CCMTemplate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D77CAA88D4F69B4789236D103177D191" ma:contentTypeVersion="2" ma:contentTypeDescription="GetOrganized dokument" ma:contentTypeScope="" ma:versionID="def3456904e565abe214be44534df117">
  <xsd:schema xmlns:xsd="http://www.w3.org/2001/XMLSchema" xmlns:xs="http://www.w3.org/2001/XMLSchema" xmlns:p="http://schemas.microsoft.com/office/2006/metadata/properties" xmlns:ns1="http://schemas.microsoft.com/sharepoint/v3" xmlns:ns2="2f8d402b-6043-4fb4-8d9a-aa79cc7d236d" targetNamespace="http://schemas.microsoft.com/office/2006/metadata/properties" ma:root="true" ma:fieldsID="7ca09b77ba85c201d4c2cd7c233844ef" ns1:_="" ns2:_="">
    <xsd:import namespace="http://schemas.microsoft.com/sharepoint/v3"/>
    <xsd:import namespace="2f8d402b-6043-4fb4-8d9a-aa79cc7d236d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2:CCMMultipleTransferTransaction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TemplateID" ma:index="23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SystemID" ma:index="24" nillable="true" ma:displayName="CCMSystemID" ma:hidden="true" ma:internalName="CCMSystemID" ma:readOnly="true">
      <xsd:simpleType>
        <xsd:restriction base="dms:Text"/>
      </xsd:simpleType>
    </xsd:element>
    <xsd:element name="WasEncrypted" ma:index="25" nillable="true" ma:displayName="Krypteret" ma:default="False" ma:internalName="WasEncrypted" ma:readOnly="true">
      <xsd:simpleType>
        <xsd:restriction base="dms:Boolean"/>
      </xsd:simpleType>
    </xsd:element>
    <xsd:element name="WasSigned" ma:index="26" nillable="true" ma:displayName="Signeret" ma:default="False" ma:internalName="WasSigned" ma:readOnly="true">
      <xsd:simpleType>
        <xsd:restriction base="dms:Boolean"/>
      </xsd:simpleType>
    </xsd:element>
    <xsd:element name="MailHasAttachments" ma:index="27" nillable="true" ma:displayName="E-mail har vedhæftede filer" ma:default="False" ma:internalName="MailHasAttachments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8d402b-6043-4fb4-8d9a-aa79cc7d236d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lmindeligt brev"/>
          <xsd:enumeration value="Andet dokument"/>
          <xsd:enumeration value="Borgmesterbrev"/>
          <xsd:enumeration value="Budgetvejledning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Nyhedsbrev"/>
          <xsd:enumeration value="Presseberedskab"/>
          <xsd:enumeration value="Pressemeddelelse"/>
          <xsd:enumeration value="Referat"/>
          <xsd:enumeration value="Tale"/>
          <xsd:enumeration value="Temadrøftelse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Ikon for dagsordensstatus" ma:internalName="AgendaStatusIcon">
      <xsd:simpleType>
        <xsd:restriction base="dms:Unknown"/>
      </xsd:simpleType>
    </xsd:element>
    <xsd:element name="CCMMeetingCaseId" ma:index="28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9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30" nillable="true" ma:displayName="CCMAgendaItemId" ma:decimals="0" ma:hidden="true" ma:internalName="CCMAgendaItemId">
      <xsd:simpleType>
        <xsd:restriction base="dms:Number"/>
      </xsd:simpleType>
    </xsd:element>
    <xsd:element name="CCMMultipleTransferTransactionID" ma:index="32" nillable="true" ma:displayName="CCMMultipleTransferTransactionID" ma:hidden="true" ma:internalName="CCMMultipleTransferTransactionI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11774C-F9EC-4791-8583-5AEF27E9ABB1}"/>
</file>

<file path=customXml/itemProps2.xml><?xml version="1.0" encoding="utf-8"?>
<ds:datastoreItem xmlns:ds="http://schemas.openxmlformats.org/officeDocument/2006/customXml" ds:itemID="{B8DF748B-6A86-4C27-808C-127FD0EE4655}"/>
</file>

<file path=customXml/itemProps3.xml><?xml version="1.0" encoding="utf-8"?>
<ds:datastoreItem xmlns:ds="http://schemas.openxmlformats.org/officeDocument/2006/customXml" ds:itemID="{DF9D8FAC-880C-425D-9A30-0F07C8EA7666}"/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317</Words>
  <Application>Microsoft Office PowerPoint</Application>
  <PresentationFormat>Skærmshow (4:3)</PresentationFormat>
  <Paragraphs>46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Hvad kan en kombinationsaftale?</vt:lpstr>
      <vt:lpstr>Omfattede medarbejdergrupper</vt:lpstr>
      <vt:lpstr>Den centrale rammeaftales hovedprincipper (41.11) </vt:lpstr>
    </vt:vector>
  </TitlesOfParts>
  <Company>KL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til mødefacilitering</dc:title>
  <dc:creator>Isabel Bjørg Carlander</dc:creator>
  <cp:lastModifiedBy>Thomas Wille Tietze</cp:lastModifiedBy>
  <cp:revision>33</cp:revision>
  <cp:lastPrinted>2013-04-15T09:32:05Z</cp:lastPrinted>
  <dcterms:created xsi:type="dcterms:W3CDTF">2013-04-08T09:20:15Z</dcterms:created>
  <dcterms:modified xsi:type="dcterms:W3CDTF">2013-06-10T11:36:19Z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0x010100AC085CFC53BC46CEA2EADE194AD9D48200D77CAA88D4F69B4789236D103177D191</vt:lpwstr>
  </property>
  <property fmtid="{D5CDD505-2E9C-101B-9397-08002B2CF9AE}" pid="3" name="CCMEventContext">
    <vt:lpwstr>94494043-cf86-4a39-b411-4d6da815acc7</vt:lpwstr>
  </property>
  <property fmtid="{D5CDD505-2E9C-101B-9397-08002B2CF9AE}" pid="4" name="CCMSystem">
    <vt:lpwstr> </vt:lpwstr>
  </property>
</Properties>
</file>