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62" r:id="rId4"/>
    <p:sldId id="263" r:id="rId5"/>
    <p:sldId id="273" r:id="rId6"/>
    <p:sldId id="264" r:id="rId7"/>
    <p:sldId id="265" r:id="rId8"/>
    <p:sldId id="266" r:id="rId9"/>
    <p:sldId id="267" r:id="rId10"/>
    <p:sldId id="257" r:id="rId11"/>
    <p:sldId id="260" r:id="rId12"/>
    <p:sldId id="270" r:id="rId13"/>
  </p:sldIdLst>
  <p:sldSz cx="9144000" cy="6858000" type="screen4x3"/>
  <p:notesSz cx="6864350" cy="99964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0617" autoAdjust="0"/>
  </p:normalViewPr>
  <p:slideViewPr>
    <p:cSldViewPr>
      <p:cViewPr varScale="1">
        <p:scale>
          <a:sx n="87" d="100"/>
          <a:sy n="87"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da-DK"/>
          </a:p>
        </p:txBody>
      </p:sp>
      <p:sp>
        <p:nvSpPr>
          <p:cNvPr id="3" name="Pladsholder til dato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89E0269F-C410-45AF-A67E-00D3FBEE3C41}" type="datetimeFigureOut">
              <a:rPr lang="da-DK" smtClean="0"/>
              <a:pPr/>
              <a:t>20-02-2013</a:t>
            </a:fld>
            <a:endParaRPr lang="da-DK"/>
          </a:p>
        </p:txBody>
      </p:sp>
      <p:sp>
        <p:nvSpPr>
          <p:cNvPr id="4" name="Pladsholder til diasbillede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da-DK"/>
          </a:p>
        </p:txBody>
      </p:sp>
      <p:sp>
        <p:nvSpPr>
          <p:cNvPr id="5" name="Pladsholder til noter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da-DK"/>
          </a:p>
        </p:txBody>
      </p:sp>
      <p:sp>
        <p:nvSpPr>
          <p:cNvPr id="7" name="Pladsholder til diasnumm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432987EC-2E78-4B59-8194-4E7F08ECFBB5}" type="slidenum">
              <a:rPr lang="da-DK" smtClean="0"/>
              <a:pPr/>
              <a:t>‹nr.›</a:t>
            </a:fld>
            <a:endParaRPr lang="da-DK"/>
          </a:p>
        </p:txBody>
      </p:sp>
    </p:spTree>
    <p:extLst>
      <p:ext uri="{BB962C8B-B14F-4D97-AF65-F5344CB8AC3E}">
        <p14:creationId xmlns:p14="http://schemas.microsoft.com/office/powerpoint/2010/main" val="14478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Præsentation</a:t>
            </a:r>
            <a:r>
              <a:rPr lang="da-DK" baseline="0" dirty="0" smtClean="0"/>
              <a:t>en er lavet til brug i en kommune, et område eller en konkret arbejdsplads, hvor der er behov for at afklare interessen for / relevansen </a:t>
            </a:r>
            <a:r>
              <a:rPr lang="da-DK" baseline="0" smtClean="0"/>
              <a:t>af metoden bag </a:t>
            </a:r>
            <a:r>
              <a:rPr lang="da-DK" baseline="0" dirty="0" smtClean="0"/>
              <a:t>”Medindflydelseskultur – sådan rammer I plet”.</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err="1" smtClean="0"/>
              <a:t>Videndelen</a:t>
            </a:r>
            <a:r>
              <a:rPr lang="da-DK" dirty="0" smtClean="0"/>
              <a:t> af online-guiden</a:t>
            </a:r>
            <a:r>
              <a:rPr lang="da-DK" baseline="0" dirty="0" smtClean="0"/>
              <a:t> giver overblik, forklarer modeller og synliggør sammenhænge i metoden. </a:t>
            </a:r>
          </a:p>
          <a:p>
            <a:r>
              <a:rPr lang="da-DK" baseline="0" dirty="0" smtClean="0"/>
              <a:t>Værktøjskassen giver de konkrete værktøjer/skemaer/materialer og brugsbeskrivelser af, hvordan der arbejdes med dem. Der er i alt 16 værktøjer, som dækker hele processen og alle fire dimensioner. </a:t>
            </a:r>
          </a:p>
          <a:p>
            <a:r>
              <a:rPr lang="da-DK" baseline="0" dirty="0" smtClean="0"/>
              <a:t>Værktøjskassen er opdelt, så man først laver diagnosen og finder frem til hvilke(n) af de fire dimensioner, man ønsker at styrke. Derefter vælger man konkrete tiltag og værktøjer inden for den/de dimensioner, man har valgt at arbejde med. Diagnose-målingen kan gentages for at måle effekten i form af styrket medindflydelseskultur og tilvækst i den sociale kapital, når tiltaget er gennemført.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Her et eksempel</a:t>
            </a:r>
            <a:r>
              <a:rPr lang="da-DK" baseline="0" dirty="0" smtClean="0"/>
              <a:t> på en del af indholdet i et konkret værktøj, som ligger på websitet. Alle værktøjer er opbygget på samme måde, så brugeren hurtigt bliver fortrolig med at arbejde med dem.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Websitet</a:t>
            </a:r>
            <a:r>
              <a:rPr lang="da-DK" baseline="0" dirty="0" smtClean="0"/>
              <a:t> har beskrivelser af alle trin i arbejdsprocessen. Men der er naturligvis helt op til den </a:t>
            </a:r>
            <a:r>
              <a:rPr lang="da-DK" baseline="0" smtClean="0"/>
              <a:t>enkelte arbejdsplads, </a:t>
            </a:r>
            <a:r>
              <a:rPr lang="da-DK" baseline="0" dirty="0" smtClean="0"/>
              <a:t>hvordan man vil gribe arbejdet an. Det vigtigste er at træffe nogle klare og realistiske beslutninger, så forventninger og roller bliver klare fra starten. Samarbejdsorganerne SU/MED bør inddrages i beslutning, planlægning og gennemførelse for at sikre maksimal opbakning til arbejdet.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12</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Metoden</a:t>
            </a:r>
            <a:r>
              <a:rPr lang="da-DK" baseline="0" dirty="0" smtClean="0"/>
              <a:t> bag ”Medindflydelseskultur – sådan rammer I plet” og websitet med div. materialer er blevet til i et partsamarbejde mellem KL og KTO, og dermed mellem arbejdsgiver- og arbejdstagerside. Udover konsulenter fra KL og KTO har eksperter og eksterne konsulenter bidraget med undersøgelser og metodeudvikling. Metoder og værktøjer er afprøvet på flere arbejdspladser inden for alle kommunale sektorer. Måleredskaber mv. er testet på mere end 400 medarbejdere og valideret i samarbejde med Copenhagen Business </a:t>
            </a:r>
            <a:r>
              <a:rPr lang="da-DK" baseline="0" dirty="0" err="1" smtClean="0"/>
              <a:t>School</a:t>
            </a:r>
            <a:r>
              <a:rPr lang="da-DK" baseline="0" dirty="0" smtClean="0"/>
              <a:t>. Eksperter inden for Social Kapital, bl.a. </a:t>
            </a:r>
            <a:r>
              <a:rPr lang="da-DK" baseline="0" dirty="0" err="1" smtClean="0"/>
              <a:t>ph.d</a:t>
            </a:r>
            <a:r>
              <a:rPr lang="da-DK" baseline="0" dirty="0" smtClean="0"/>
              <a:t>, professor Peter Hasle fra Institut for Arbejdsmiljøforskning, har kommenteret resultater og metoder og anbefaler dem. Ønskes yderligere oplysninger om det bagvedliggende udviklingsarbejde, kan Henrik Vittrup, KL og Steen Ballegaard, KL kontaktes. Disse personer kan også kontaktes for rekvirering af pjecen ”Hvad vil I med medindflydelse?”</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Præsentation</a:t>
            </a:r>
            <a:r>
              <a:rPr lang="da-DK" baseline="0" dirty="0" smtClean="0"/>
              <a:t> dækker de ovenstående punkter, og  det tager ca. ½ time at gennemføre den. I kan naturligvis ændre, tilføje mv. for at tilpasse præsentationen til jeres konkrete formål.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None/>
            </a:pPr>
            <a:r>
              <a:rPr lang="da-DK" baseline="0" dirty="0" smtClean="0"/>
              <a:t>Kommentarer til definitionen: </a:t>
            </a:r>
            <a:endParaRPr lang="da-DK" dirty="0" smtClean="0"/>
          </a:p>
          <a:p>
            <a:pPr>
              <a:buNone/>
            </a:pPr>
            <a:r>
              <a:rPr lang="da-DK" dirty="0" smtClean="0"/>
              <a:t>Hvis medindflydelseskulturen er stærk, vil råderummet kunne øges for den enkelte – i princippet lige så langt som kompetencerne rækker. </a:t>
            </a:r>
          </a:p>
          <a:p>
            <a:pPr>
              <a:buNone/>
            </a:pPr>
            <a:r>
              <a:rPr lang="da-DK" dirty="0" smtClean="0"/>
              <a:t>For at opnå succes med medindflydelse er det ofte nødvendigt både at udvikle medindflydelseskulturen og kompetencer hos ledere og medarbejdere. </a:t>
            </a:r>
          </a:p>
          <a:p>
            <a:pPr>
              <a:buNone/>
            </a:pPr>
            <a:r>
              <a:rPr lang="da-DK" dirty="0" smtClean="0"/>
              <a:t>Da kulturen omfatter hele organisationen, er det afgørende, at både ledere og medarbejdere støtter op om at skabe de bedste rammer for medindflydelse.</a:t>
            </a:r>
          </a:p>
          <a:p>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Projektet</a:t>
            </a:r>
            <a:r>
              <a:rPr lang="da-DK" baseline="0" dirty="0" smtClean="0"/>
              <a:t> har udviklet en model, som gør det muligt at arbejde mere systematisk med medindflydelseskultur. Modellen viser, at der er fire forskellige dimensioner i en medindflydelseskultur. Inden for hver dimension er et ledelses- og medarbejderbidrag til medindflydelseskulturen. Hvis ledere og medarbejdere øger disse bidrag, udvikler de sammen de forskellige dimensioner af arbejdspladsens medindflydelseskultur. Medindflydelseskultur udvikles altså i et samarbejde mellem ledere og medarbejdere. Hvis ikke begge parter leverer de nødvendige bidrag, bliver udviklingen vanskeliggjort og effekten mindre.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dirty="0" smtClean="0"/>
              <a:t>De undersøgelser, der ligger til grund for metoden, viser, at medindflydelseskultur kan udvikles. Det tager tid – ofte 1-2 år eller længere – men resultaterne kan være markante og kan fastholdes over lang tid. </a:t>
            </a:r>
          </a:p>
          <a:p>
            <a:r>
              <a:rPr lang="da-DK" baseline="0" dirty="0" smtClean="0"/>
              <a:t>Den direkte effekt af en styrket medindflydelseskultur er, at råderummet for medarbejderne øges, dvs. der er bedre muligheder for selv at påvirke rammer og indhold af sit arbejde. Dette påvirker igen organisationens sociale kapital (tillid, samarbejdsevne, retfærdighed).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dirty="0" smtClean="0"/>
              <a:t>Social kapital er med som en ekstra dimension af medindflydelseskulturen. Undersøgelser i mere end 10 virksomheder fra alle kommunale sektorer viser, at der er en tydelig sammenhæng mellem at arbejde med at udvikle de fire medindflydelsesdimensioner og at øge arbejdspladsens social kapital. Ved at arbejde med medindflydelseskultur og fokusere på de dimensioner, hvor arbejdspladsen er svagest, udvikler man dels kulturen, og dels øger man den social kapital. Og øges den sociale kapital, har det en dokumenteret effekt på medarbejdertilfredshed, trivsel, motivation, loyalitet samt kvalitet, produktivitet og innovation. </a:t>
            </a:r>
          </a:p>
          <a:p>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Som</a:t>
            </a:r>
            <a:r>
              <a:rPr lang="da-DK" baseline="0" dirty="0" smtClean="0"/>
              <a:t> nævnt udvikles medindflydelseskulturen, når medarbejdere og ledere bidrager til de fire dimensioner. Så helt enkelt sagt skal medarbejdere og ledere ”bare” vise den adfærd, som ligger i de 2 gange 4 bidrag til dimensionerne for at udvikle medindflydelseskulturen (se forrige slide).</a:t>
            </a:r>
          </a:p>
          <a:p>
            <a:r>
              <a:rPr lang="da-DK" baseline="0" dirty="0" smtClean="0"/>
              <a:t>Ønsker I at gå mere systematisk til værks – og det anbefales – starter arbejdet med at diagnosticere den nuværende medindflydelseskultur. Websitet ”Medindflydelseskultur – sådan rammer I plet” har de nødvendige værktøjer og beskrivelser til at forberede, gennemføre, analysere og drøfte resultaterne af en diagnose. Når medindflydelseskulturen er beskrevet og vurderet, kan I vælge indsatser og værktøjer, som retter sig specifikt imod den, eller de, af de fire dimensioner, I ønsker at styrke. Værktøjer og vejledninger til de forskellige medindflydelsesindsatser ligger også på websitet ”Medindflydelseskultur – sådan rammer I plet”. </a:t>
            </a:r>
          </a:p>
          <a:p>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Websitet kan bedst</a:t>
            </a:r>
            <a:r>
              <a:rPr lang="da-DK" baseline="0" dirty="0" smtClean="0"/>
              <a:t> beskrives som en online-guide i at udvikle medindflydelseskulturen. Den er udviklet så alle kan bruge den uden særlige forudsætninger, og indholdet er lavet så det kan printes, downloades, ændres osv. for at sikre maksimal brugsværdi. Ideen er at arbejdet med medindflydelse også i sig selv bør foregå på måder, der sikrer høj medindflydelse! </a:t>
            </a:r>
            <a:endParaRPr lang="da-DK" dirty="0"/>
          </a:p>
        </p:txBody>
      </p:sp>
      <p:sp>
        <p:nvSpPr>
          <p:cNvPr id="4" name="Pladsholder til diasnummer 3"/>
          <p:cNvSpPr>
            <a:spLocks noGrp="1"/>
          </p:cNvSpPr>
          <p:nvPr>
            <p:ph type="sldNum" sz="quarter" idx="10"/>
          </p:nvPr>
        </p:nvSpPr>
        <p:spPr/>
        <p:txBody>
          <a:bodyPr/>
          <a:lstStyle/>
          <a:p>
            <a:fld id="{432987EC-2E78-4B59-8194-4E7F08ECFBB5}"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558EFBEA-E8EA-44C9-9115-937EB1048DD7}" type="datetimeFigureOut">
              <a:rPr lang="da-DK" smtClean="0"/>
              <a:pPr/>
              <a:t>20-02-2013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D25E91A-EDFC-440A-9F93-BE1879E8B894}"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EFBEA-E8EA-44C9-9115-937EB1048DD7}" type="datetimeFigureOut">
              <a:rPr lang="da-DK" smtClean="0"/>
              <a:pPr/>
              <a:t>20-02-2013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5E91A-EDFC-440A-9F93-BE1879E8B894}"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personaleweb.dk/03Z46254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personaleweb.dk/03Z4625402"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20" descr="Medindflydelseskultur_logo.eps"/>
          <p:cNvPicPr>
            <a:picLocks noChangeAspect="1"/>
          </p:cNvPicPr>
          <p:nvPr/>
        </p:nvPicPr>
        <p:blipFill>
          <a:blip r:embed="rId3" cstate="print"/>
          <a:srcRect/>
          <a:stretch>
            <a:fillRect/>
          </a:stretch>
        </p:blipFill>
        <p:spPr bwMode="auto">
          <a:xfrm>
            <a:off x="701675" y="1785926"/>
            <a:ext cx="7831138" cy="1930400"/>
          </a:xfrm>
          <a:prstGeom prst="rect">
            <a:avLst/>
          </a:prstGeom>
          <a:noFill/>
          <a:ln w="9525">
            <a:noFill/>
            <a:miter lim="800000"/>
            <a:headEnd/>
            <a:tailEnd/>
          </a:ln>
        </p:spPr>
      </p:pic>
      <p:sp>
        <p:nvSpPr>
          <p:cNvPr id="3" name="Tekstboks 2"/>
          <p:cNvSpPr txBox="1"/>
          <p:nvPr/>
        </p:nvSpPr>
        <p:spPr>
          <a:xfrm>
            <a:off x="3000364" y="4295773"/>
            <a:ext cx="2868862" cy="584775"/>
          </a:xfrm>
          <a:prstGeom prst="rect">
            <a:avLst/>
          </a:prstGeom>
          <a:noFill/>
        </p:spPr>
        <p:txBody>
          <a:bodyPr wrap="none" rtlCol="0">
            <a:spAutoFit/>
          </a:bodyPr>
          <a:lstStyle/>
          <a:p>
            <a:r>
              <a:rPr lang="da-DK" sz="3200" dirty="0" smtClean="0"/>
              <a:t>INTRODUKTION</a:t>
            </a:r>
            <a:r>
              <a:rPr lang="da-DK" dirty="0" smtClean="0"/>
              <a:t> </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ebmail.one.com/hig/imap/frank%40time4change.dk/INBOX/7082/5.2?uidval=1113249026"/>
          <p:cNvSpPr>
            <a:spLocks noChangeAspect="1" noChangeArrowheads="1"/>
          </p:cNvSpPr>
          <p:nvPr/>
        </p:nvSpPr>
        <p:spPr bwMode="auto">
          <a:xfrm>
            <a:off x="63500" y="-136525"/>
            <a:ext cx="5372100" cy="3257550"/>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28" name="AutoShape 4" descr="https://webmail.one.com/hig/imap/frank%40time4change.dk/INBOX/7082/5.2?uidval=1113249026"/>
          <p:cNvSpPr>
            <a:spLocks noChangeAspect="1" noChangeArrowheads="1"/>
          </p:cNvSpPr>
          <p:nvPr/>
        </p:nvSpPr>
        <p:spPr bwMode="auto">
          <a:xfrm>
            <a:off x="63500" y="-136525"/>
            <a:ext cx="5372100" cy="3257550"/>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30" name="AutoShape 6" descr="https://webmail.one.com/hig/imap/frank%40time4change.dk/INBOX/7082/5.2?uidval=1113249026"/>
          <p:cNvSpPr>
            <a:spLocks noChangeAspect="1" noChangeArrowheads="1"/>
          </p:cNvSpPr>
          <p:nvPr/>
        </p:nvSpPr>
        <p:spPr bwMode="auto">
          <a:xfrm>
            <a:off x="63500" y="-136525"/>
            <a:ext cx="5372100" cy="3257550"/>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32" name="AutoShape 8"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34" name="AutoShape 10"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36" name="AutoShape 12"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38" name="AutoShape 14"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40" name="AutoShape 16"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42" name="AutoShape 18"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044" name="AutoShape 20" descr="https://webmail.one.com/hig/imap/frank%40time4change.dk/INBOX/7082/5.2?uidval=1113249026"/>
          <p:cNvSpPr>
            <a:spLocks noChangeAspect="1" noChangeArrowheads="1"/>
          </p:cNvSpPr>
          <p:nvPr/>
        </p:nvSpPr>
        <p:spPr bwMode="auto">
          <a:xfrm>
            <a:off x="63500" y="-136525"/>
            <a:ext cx="18183225" cy="11020425"/>
          </a:xfrm>
          <a:prstGeom prst="rect">
            <a:avLst/>
          </a:prstGeom>
          <a:noFill/>
        </p:spPr>
        <p:txBody>
          <a:bodyPr vert="horz" wrap="square" lIns="91440" tIns="45720" rIns="91440" bIns="45720" numCol="1" anchor="t" anchorCtr="0" compatLnSpc="1">
            <a:prstTxWarp prst="textNoShape">
              <a:avLst/>
            </a:prstTxWarp>
          </a:bodyPr>
          <a:lstStyle/>
          <a:p>
            <a:endParaRPr lang="da-DK"/>
          </a:p>
        </p:txBody>
      </p:sp>
      <p:grpSp>
        <p:nvGrpSpPr>
          <p:cNvPr id="14" name="Gruppe 13"/>
          <p:cNvGrpSpPr/>
          <p:nvPr/>
        </p:nvGrpSpPr>
        <p:grpSpPr>
          <a:xfrm>
            <a:off x="4000496" y="1257932"/>
            <a:ext cx="5143504" cy="4099894"/>
            <a:chOff x="3286116" y="2202348"/>
            <a:chExt cx="5750695" cy="4354823"/>
          </a:xfrm>
        </p:grpSpPr>
        <p:pic>
          <p:nvPicPr>
            <p:cNvPr id="12" name="Billede 11" descr="Dimensioner.bmp"/>
            <p:cNvPicPr>
              <a:picLocks noChangeAspect="1"/>
            </p:cNvPicPr>
            <p:nvPr/>
          </p:nvPicPr>
          <p:blipFill>
            <a:blip r:embed="rId3" cstate="print"/>
            <a:stretch>
              <a:fillRect/>
            </a:stretch>
          </p:blipFill>
          <p:spPr>
            <a:xfrm>
              <a:off x="3286116" y="3071810"/>
              <a:ext cx="5750695" cy="3485361"/>
            </a:xfrm>
            <a:prstGeom prst="rect">
              <a:avLst/>
            </a:prstGeom>
          </p:spPr>
        </p:pic>
        <p:pic>
          <p:nvPicPr>
            <p:cNvPr id="13" name="Picture 2" descr="Værktøjskasse">
              <a:hlinkClick r:id="rId4"/>
            </p:cNvPr>
            <p:cNvPicPr>
              <a:picLocks noChangeAspect="1" noChangeArrowheads="1"/>
            </p:cNvPicPr>
            <p:nvPr/>
          </p:nvPicPr>
          <p:blipFill>
            <a:blip r:embed="rId5" cstate="print"/>
            <a:srcRect/>
            <a:stretch>
              <a:fillRect/>
            </a:stretch>
          </p:blipFill>
          <p:spPr bwMode="auto">
            <a:xfrm>
              <a:off x="5921866" y="2202348"/>
              <a:ext cx="869459" cy="869461"/>
            </a:xfrm>
            <a:prstGeom prst="rect">
              <a:avLst/>
            </a:prstGeom>
            <a:noFill/>
          </p:spPr>
        </p:pic>
      </p:grpSp>
      <p:grpSp>
        <p:nvGrpSpPr>
          <p:cNvPr id="17" name="Gruppe 16"/>
          <p:cNvGrpSpPr/>
          <p:nvPr/>
        </p:nvGrpSpPr>
        <p:grpSpPr>
          <a:xfrm>
            <a:off x="71406" y="2143116"/>
            <a:ext cx="3857652" cy="3143272"/>
            <a:chOff x="500034" y="2357430"/>
            <a:chExt cx="3500462" cy="2857520"/>
          </a:xfrm>
        </p:grpSpPr>
        <p:pic>
          <p:nvPicPr>
            <p:cNvPr id="5121" name="Picture 1"/>
            <p:cNvPicPr>
              <a:picLocks noChangeAspect="1" noChangeArrowheads="1"/>
            </p:cNvPicPr>
            <p:nvPr/>
          </p:nvPicPr>
          <p:blipFill>
            <a:blip r:embed="rId6" cstate="print"/>
            <a:srcRect/>
            <a:stretch>
              <a:fillRect/>
            </a:stretch>
          </p:blipFill>
          <p:spPr bwMode="auto">
            <a:xfrm>
              <a:off x="500034" y="2357430"/>
              <a:ext cx="3406615" cy="2809878"/>
            </a:xfrm>
            <a:prstGeom prst="rect">
              <a:avLst/>
            </a:prstGeom>
            <a:noFill/>
            <a:ln w="9525">
              <a:noFill/>
              <a:miter lim="800000"/>
              <a:headEnd/>
              <a:tailEnd/>
            </a:ln>
            <a:effectLst/>
          </p:spPr>
        </p:pic>
        <p:sp>
          <p:nvSpPr>
            <p:cNvPr id="16" name="Rektangel 15"/>
            <p:cNvSpPr/>
            <p:nvPr/>
          </p:nvSpPr>
          <p:spPr>
            <a:xfrm>
              <a:off x="500034" y="2357430"/>
              <a:ext cx="3500462" cy="285752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 name="Tekstboks 17"/>
          <p:cNvSpPr txBox="1"/>
          <p:nvPr/>
        </p:nvSpPr>
        <p:spPr>
          <a:xfrm>
            <a:off x="1357290" y="285728"/>
            <a:ext cx="6525761" cy="584775"/>
          </a:xfrm>
          <a:prstGeom prst="rect">
            <a:avLst/>
          </a:prstGeom>
          <a:noFill/>
        </p:spPr>
        <p:txBody>
          <a:bodyPr wrap="none" rtlCol="0">
            <a:spAutoFit/>
          </a:bodyPr>
          <a:lstStyle/>
          <a:p>
            <a:r>
              <a:rPr lang="da-DK" sz="3200" dirty="0" smtClean="0"/>
              <a:t>Viden og værktøjskasse samlet ét sted</a:t>
            </a:r>
            <a:endParaRPr lang="da-DK" sz="3200" dirty="0"/>
          </a:p>
        </p:txBody>
      </p:sp>
      <p:pic>
        <p:nvPicPr>
          <p:cNvPr id="19" name="Billede 20" descr="Medindflydelseskultur_logo.eps"/>
          <p:cNvPicPr>
            <a:picLocks noChangeAspect="1"/>
          </p:cNvPicPr>
          <p:nvPr/>
        </p:nvPicPr>
        <p:blipFill>
          <a:blip r:embed="rId7" cstate="print"/>
          <a:srcRect/>
          <a:stretch>
            <a:fillRect/>
          </a:stretch>
        </p:blipFill>
        <p:spPr bwMode="auto">
          <a:xfrm>
            <a:off x="6041792" y="6093296"/>
            <a:ext cx="3102208"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6143636" y="1628800"/>
            <a:ext cx="2786813" cy="4104457"/>
          </a:xfrm>
          <a:prstGeom prst="rect">
            <a:avLst/>
          </a:prstGeom>
          <a:noFill/>
          <a:ln w="6350">
            <a:solidFill>
              <a:schemeClr val="tx1"/>
            </a:solidFill>
            <a:miter lim="800000"/>
            <a:headEnd/>
            <a:tailEnd/>
          </a:ln>
        </p:spPr>
      </p:pic>
      <p:pic>
        <p:nvPicPr>
          <p:cNvPr id="15361" name="Picture 1"/>
          <p:cNvPicPr>
            <a:picLocks noChangeAspect="1" noChangeArrowheads="1"/>
          </p:cNvPicPr>
          <p:nvPr/>
        </p:nvPicPr>
        <p:blipFill>
          <a:blip r:embed="rId4" cstate="print"/>
          <a:srcRect/>
          <a:stretch>
            <a:fillRect/>
          </a:stretch>
        </p:blipFill>
        <p:spPr bwMode="auto">
          <a:xfrm>
            <a:off x="4286248" y="2000240"/>
            <a:ext cx="3065131" cy="4176464"/>
          </a:xfrm>
          <a:prstGeom prst="rect">
            <a:avLst/>
          </a:prstGeom>
          <a:noFill/>
          <a:ln w="6350">
            <a:solidFill>
              <a:schemeClr val="tx1"/>
            </a:solidFill>
            <a:miter lim="800000"/>
            <a:headEnd/>
            <a:tailEnd/>
          </a:ln>
        </p:spPr>
      </p:pic>
      <p:sp>
        <p:nvSpPr>
          <p:cNvPr id="4" name="Rektangel 3"/>
          <p:cNvSpPr/>
          <p:nvPr/>
        </p:nvSpPr>
        <p:spPr>
          <a:xfrm>
            <a:off x="2285984" y="140673"/>
            <a:ext cx="4505849" cy="707886"/>
          </a:xfrm>
          <a:prstGeom prst="rect">
            <a:avLst/>
          </a:prstGeom>
        </p:spPr>
        <p:txBody>
          <a:bodyPr wrap="none">
            <a:spAutoFit/>
          </a:bodyPr>
          <a:lstStyle/>
          <a:p>
            <a:pPr marL="342900" lvl="0" indent="-342900">
              <a:spcBef>
                <a:spcPct val="20000"/>
              </a:spcBef>
            </a:pPr>
            <a:r>
              <a:rPr lang="da-DK" sz="4000" dirty="0" smtClean="0">
                <a:solidFill>
                  <a:prstClr val="black"/>
                </a:solidFill>
              </a:rPr>
              <a:t>Eksempel på værktøj</a:t>
            </a:r>
          </a:p>
        </p:txBody>
      </p:sp>
      <p:sp>
        <p:nvSpPr>
          <p:cNvPr id="5" name="Tekstboks 4"/>
          <p:cNvSpPr txBox="1"/>
          <p:nvPr/>
        </p:nvSpPr>
        <p:spPr>
          <a:xfrm>
            <a:off x="285720" y="1928802"/>
            <a:ext cx="3857652" cy="4247317"/>
          </a:xfrm>
          <a:prstGeom prst="rect">
            <a:avLst/>
          </a:prstGeom>
          <a:noFill/>
        </p:spPr>
        <p:txBody>
          <a:bodyPr wrap="square" rtlCol="0">
            <a:spAutoFit/>
          </a:bodyPr>
          <a:lstStyle/>
          <a:p>
            <a:r>
              <a:rPr lang="da-DK" b="1" dirty="0" smtClean="0"/>
              <a:t>Medindflydelsesdimension</a:t>
            </a:r>
            <a:r>
              <a:rPr lang="da-DK" dirty="0" smtClean="0"/>
              <a:t>: </a:t>
            </a:r>
          </a:p>
          <a:p>
            <a:r>
              <a:rPr lang="da-DK" dirty="0" smtClean="0"/>
              <a:t>Udvikling</a:t>
            </a:r>
          </a:p>
          <a:p>
            <a:endParaRPr lang="da-DK" dirty="0" smtClean="0"/>
          </a:p>
          <a:p>
            <a:r>
              <a:rPr lang="da-DK" b="1" dirty="0" smtClean="0"/>
              <a:t>Navn på værktøjet</a:t>
            </a:r>
            <a:r>
              <a:rPr lang="da-DK" dirty="0" smtClean="0"/>
              <a:t>: </a:t>
            </a:r>
          </a:p>
          <a:p>
            <a:r>
              <a:rPr lang="da-DK" dirty="0" smtClean="0"/>
              <a:t>Teamprofilen</a:t>
            </a:r>
          </a:p>
          <a:p>
            <a:endParaRPr lang="da-DK" dirty="0" smtClean="0"/>
          </a:p>
          <a:p>
            <a:r>
              <a:rPr lang="da-DK" b="1" dirty="0" smtClean="0"/>
              <a:t>Indhold: </a:t>
            </a:r>
          </a:p>
          <a:p>
            <a:r>
              <a:rPr lang="da-DK" dirty="0" smtClean="0"/>
              <a:t>Brugsvejledning og profilværktøj til at identificere roller i en gruppe/team</a:t>
            </a:r>
          </a:p>
          <a:p>
            <a:endParaRPr lang="da-DK" dirty="0" smtClean="0"/>
          </a:p>
          <a:p>
            <a:r>
              <a:rPr lang="da-DK" b="1" dirty="0" smtClean="0"/>
              <a:t>Anvendelse: </a:t>
            </a:r>
          </a:p>
          <a:p>
            <a:r>
              <a:rPr lang="da-DK" dirty="0" smtClean="0"/>
              <a:t>Rolle- og opgavefordeling, konfliktløsning, optagelse af nye medarbejdere i gruppen</a:t>
            </a:r>
          </a:p>
          <a:p>
            <a:endParaRPr lang="da-DK" dirty="0"/>
          </a:p>
        </p:txBody>
      </p:sp>
      <p:pic>
        <p:nvPicPr>
          <p:cNvPr id="6" name="Picture 2" descr="Værktøjskasse">
            <a:hlinkClick r:id="rId5"/>
          </p:cNvPr>
          <p:cNvPicPr>
            <a:picLocks noChangeAspect="1" noChangeArrowheads="1"/>
          </p:cNvPicPr>
          <p:nvPr/>
        </p:nvPicPr>
        <p:blipFill>
          <a:blip r:embed="rId6" cstate="print"/>
          <a:srcRect/>
          <a:stretch>
            <a:fillRect/>
          </a:stretch>
        </p:blipFill>
        <p:spPr bwMode="auto">
          <a:xfrm>
            <a:off x="4000496" y="855029"/>
            <a:ext cx="1045030" cy="1073773"/>
          </a:xfrm>
          <a:prstGeom prst="rect">
            <a:avLst/>
          </a:prstGeom>
          <a:noFill/>
        </p:spPr>
      </p:pic>
      <p:pic>
        <p:nvPicPr>
          <p:cNvPr id="7" name="Billede 20" descr="Medindflydelseskultur_logo.eps"/>
          <p:cNvPicPr>
            <a:picLocks noChangeAspect="1"/>
          </p:cNvPicPr>
          <p:nvPr/>
        </p:nvPicPr>
        <p:blipFill>
          <a:blip r:embed="rId7" cstate="print"/>
          <a:srcRect/>
          <a:stretch>
            <a:fillRect/>
          </a:stretch>
        </p:blipFill>
        <p:spPr bwMode="auto">
          <a:xfrm>
            <a:off x="6041792" y="6093296"/>
            <a:ext cx="3102208"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Hvordan kommer vi videre?  </a:t>
            </a:r>
            <a:endParaRPr lang="da-DK" dirty="0"/>
          </a:p>
        </p:txBody>
      </p:sp>
      <p:sp>
        <p:nvSpPr>
          <p:cNvPr id="3" name="Pladsholder til indhold 2"/>
          <p:cNvSpPr>
            <a:spLocks noGrp="1"/>
          </p:cNvSpPr>
          <p:nvPr>
            <p:ph idx="1"/>
          </p:nvPr>
        </p:nvSpPr>
        <p:spPr>
          <a:xfrm>
            <a:off x="457200" y="1600200"/>
            <a:ext cx="8686800" cy="4525963"/>
          </a:xfrm>
        </p:spPr>
        <p:txBody>
          <a:bodyPr/>
          <a:lstStyle/>
          <a:p>
            <a:pPr>
              <a:buNone/>
            </a:pPr>
            <a:r>
              <a:rPr lang="da-DK" b="1" dirty="0" smtClean="0"/>
              <a:t>De næste skridt:</a:t>
            </a:r>
          </a:p>
          <a:p>
            <a:pPr marL="514350" indent="-514350">
              <a:buFont typeface="+mj-lt"/>
              <a:buAutoNum type="arabicPeriod"/>
            </a:pPr>
            <a:r>
              <a:rPr lang="da-DK" sz="2800" dirty="0" smtClean="0"/>
              <a:t>Beslutning om brug af ”Medindflydelseskultur – sådan rammer I plet”</a:t>
            </a:r>
          </a:p>
          <a:p>
            <a:pPr marL="514350" indent="-514350">
              <a:buFont typeface="+mj-lt"/>
              <a:buAutoNum type="arabicPeriod"/>
            </a:pPr>
            <a:r>
              <a:rPr lang="da-DK" sz="2800" dirty="0" smtClean="0"/>
              <a:t>Udvælge arbejdspladser/afdelinger</a:t>
            </a:r>
          </a:p>
          <a:p>
            <a:pPr marL="514350" indent="-514350">
              <a:buFont typeface="+mj-lt"/>
              <a:buAutoNum type="arabicPeriod"/>
            </a:pPr>
            <a:r>
              <a:rPr lang="da-DK" sz="2800" dirty="0" smtClean="0"/>
              <a:t>Aftale og igangsætte forløb med SU/MED </a:t>
            </a:r>
          </a:p>
          <a:p>
            <a:pPr marL="514350" indent="-514350">
              <a:buFont typeface="+mj-lt"/>
              <a:buAutoNum type="arabicPeriod"/>
            </a:pPr>
            <a:r>
              <a:rPr lang="da-DK" sz="2800" dirty="0" smtClean="0"/>
              <a:t>Gennemføre diagnosemåling</a:t>
            </a:r>
          </a:p>
          <a:p>
            <a:pPr marL="514350" indent="-514350">
              <a:buFont typeface="+mj-lt"/>
              <a:buAutoNum type="arabicPeriod"/>
            </a:pPr>
            <a:r>
              <a:rPr lang="da-DK" sz="2800" dirty="0" smtClean="0"/>
              <a:t>Vælge og gennemføre indsatser</a:t>
            </a:r>
          </a:p>
          <a:p>
            <a:pPr marL="514350" indent="-514350">
              <a:buFont typeface="+mj-lt"/>
              <a:buAutoNum type="arabicPeriod"/>
            </a:pPr>
            <a:r>
              <a:rPr lang="da-DK" sz="2800" dirty="0" smtClean="0"/>
              <a:t>Effektmåle og evaluere</a:t>
            </a:r>
            <a:endParaRPr lang="da-DK" sz="2800" dirty="0"/>
          </a:p>
        </p:txBody>
      </p:sp>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143116"/>
            <a:ext cx="8229600" cy="3983047"/>
          </a:xfrm>
        </p:spPr>
        <p:txBody>
          <a:bodyPr>
            <a:normAutofit lnSpcReduction="10000"/>
          </a:bodyPr>
          <a:lstStyle/>
          <a:p>
            <a:pPr>
              <a:buNone/>
            </a:pPr>
            <a:r>
              <a:rPr lang="da-DK" sz="2800" dirty="0" smtClean="0"/>
              <a:t>Kort om metoden:</a:t>
            </a:r>
            <a:endParaRPr lang="da-DK" sz="2800" dirty="0"/>
          </a:p>
          <a:p>
            <a:pPr>
              <a:buFontTx/>
              <a:buChar char="-"/>
            </a:pPr>
            <a:r>
              <a:rPr lang="da-DK" sz="2000" dirty="0" smtClean="0"/>
              <a:t>Udviklet i partsprojekt mellem KL og KTO</a:t>
            </a:r>
          </a:p>
          <a:p>
            <a:pPr>
              <a:buFontTx/>
              <a:buChar char="-"/>
            </a:pPr>
            <a:r>
              <a:rPr lang="da-DK" sz="2000" dirty="0" smtClean="0"/>
              <a:t>Gennemført med inddragelse af 10 organisationer på tværs af sektorer</a:t>
            </a:r>
          </a:p>
          <a:p>
            <a:pPr>
              <a:buFontTx/>
              <a:buChar char="-"/>
            </a:pPr>
            <a:r>
              <a:rPr lang="da-DK" sz="2000" dirty="0" smtClean="0"/>
              <a:t>Metoder og værktøjer testet, dokumentet og anbefalet af brugere og førende forskere</a:t>
            </a:r>
          </a:p>
          <a:p>
            <a:pPr>
              <a:buFontTx/>
              <a:buChar char="-"/>
            </a:pPr>
            <a:endParaRPr lang="da-DK" sz="2000" dirty="0" smtClean="0"/>
          </a:p>
          <a:p>
            <a:pPr>
              <a:buNone/>
            </a:pPr>
            <a:r>
              <a:rPr lang="da-DK" sz="2000" b="1" dirty="0" smtClean="0"/>
              <a:t>Kontaktpersoner: </a:t>
            </a:r>
          </a:p>
          <a:p>
            <a:pPr>
              <a:buNone/>
            </a:pPr>
            <a:r>
              <a:rPr lang="da-DK" sz="2000" dirty="0" smtClean="0"/>
              <a:t>KTO: Henrik Vittrup, </a:t>
            </a:r>
            <a:r>
              <a:rPr lang="da-DK" sz="2000" dirty="0" err="1" smtClean="0"/>
              <a:t>hv@kto.dk</a:t>
            </a:r>
            <a:endParaRPr lang="da-DK" sz="2000" dirty="0" smtClean="0"/>
          </a:p>
          <a:p>
            <a:pPr>
              <a:buNone/>
            </a:pPr>
            <a:r>
              <a:rPr lang="da-DK" sz="2000" dirty="0" smtClean="0"/>
              <a:t>KL: Steen Ballegaard, </a:t>
            </a:r>
            <a:r>
              <a:rPr lang="da-DK" sz="2000" dirty="0" err="1" smtClean="0"/>
              <a:t>sbb@kl.dk</a:t>
            </a:r>
            <a:endParaRPr lang="da-DK" sz="2000" dirty="0" smtClean="0"/>
          </a:p>
          <a:p>
            <a:pPr>
              <a:buNone/>
            </a:pPr>
            <a:endParaRPr lang="da-DK" sz="2000" b="1" dirty="0" smtClean="0"/>
          </a:p>
          <a:p>
            <a:pPr>
              <a:buNone/>
            </a:pPr>
            <a:r>
              <a:rPr lang="da-DK" sz="2000" b="1" dirty="0" smtClean="0"/>
              <a:t>Website: </a:t>
            </a:r>
            <a:r>
              <a:rPr lang="da-DK" sz="2000" dirty="0" err="1" smtClean="0"/>
              <a:t>www.personaleweb.dk/medindflydelseskultur</a:t>
            </a:r>
            <a:endParaRPr lang="da-DK" sz="2000" dirty="0" smtClean="0"/>
          </a:p>
          <a:p>
            <a:pPr>
              <a:buNone/>
            </a:pPr>
            <a:endParaRPr lang="da-DK" sz="2000" dirty="0" smtClean="0"/>
          </a:p>
        </p:txBody>
      </p:sp>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pic>
        <p:nvPicPr>
          <p:cNvPr id="6" name="Billede 20" descr="Medindflydelseskultur_logo.eps"/>
          <p:cNvPicPr>
            <a:picLocks noChangeAspect="1"/>
          </p:cNvPicPr>
          <p:nvPr/>
        </p:nvPicPr>
        <p:blipFill>
          <a:blip r:embed="rId3" cstate="print"/>
          <a:srcRect/>
          <a:stretch>
            <a:fillRect/>
          </a:stretch>
        </p:blipFill>
        <p:spPr bwMode="auto">
          <a:xfrm>
            <a:off x="785786" y="214290"/>
            <a:ext cx="7715304" cy="1901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 </a:t>
            </a:r>
            <a:endParaRPr lang="da-DK" dirty="0"/>
          </a:p>
        </p:txBody>
      </p:sp>
      <p:sp>
        <p:nvSpPr>
          <p:cNvPr id="3" name="Pladsholder til indhold 2"/>
          <p:cNvSpPr>
            <a:spLocks noGrp="1"/>
          </p:cNvSpPr>
          <p:nvPr>
            <p:ph idx="1"/>
          </p:nvPr>
        </p:nvSpPr>
        <p:spPr>
          <a:xfrm>
            <a:off x="251520" y="1484784"/>
            <a:ext cx="8568952" cy="4525963"/>
          </a:xfrm>
        </p:spPr>
        <p:txBody>
          <a:bodyPr/>
          <a:lstStyle/>
          <a:p>
            <a:r>
              <a:rPr lang="da-DK" dirty="0" smtClean="0"/>
              <a:t>Hvad er medindflydelseskultur? </a:t>
            </a:r>
          </a:p>
          <a:p>
            <a:r>
              <a:rPr lang="da-DK" dirty="0" smtClean="0"/>
              <a:t>Hvorfor arbejde med medindflydelseskultur?</a:t>
            </a:r>
          </a:p>
          <a:p>
            <a:r>
              <a:rPr lang="da-DK" dirty="0" smtClean="0"/>
              <a:t>Hvordan udvikles medindflydelseskulturen?</a:t>
            </a:r>
          </a:p>
          <a:p>
            <a:r>
              <a:rPr lang="da-DK" dirty="0" smtClean="0"/>
              <a:t>Website med viden og værktøjer</a:t>
            </a:r>
          </a:p>
          <a:p>
            <a:r>
              <a:rPr lang="da-DK" dirty="0" smtClean="0"/>
              <a:t>Eksempel på værktøj</a:t>
            </a:r>
          </a:p>
          <a:p>
            <a:r>
              <a:rPr lang="da-DK" dirty="0" smtClean="0"/>
              <a:t>Hvordan kommer vi videre?  </a:t>
            </a:r>
          </a:p>
          <a:p>
            <a:endParaRPr lang="da-DK" dirty="0"/>
          </a:p>
        </p:txBody>
      </p:sp>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rundet rektangel 7"/>
          <p:cNvSpPr/>
          <p:nvPr/>
        </p:nvSpPr>
        <p:spPr>
          <a:xfrm>
            <a:off x="1928794" y="1571612"/>
            <a:ext cx="5429288" cy="435771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smtClean="0"/>
              <a:t>Hvad er medindflydelseskultur?</a:t>
            </a:r>
            <a:endParaRPr lang="da-DK" dirty="0"/>
          </a:p>
        </p:txBody>
      </p:sp>
      <p:sp>
        <p:nvSpPr>
          <p:cNvPr id="3" name="Pladsholder til indhold 2"/>
          <p:cNvSpPr>
            <a:spLocks noGrp="1"/>
          </p:cNvSpPr>
          <p:nvPr>
            <p:ph idx="1"/>
          </p:nvPr>
        </p:nvSpPr>
        <p:spPr>
          <a:xfrm>
            <a:off x="357158" y="1760557"/>
            <a:ext cx="8229600" cy="4525963"/>
          </a:xfrm>
        </p:spPr>
        <p:txBody>
          <a:bodyPr>
            <a:normAutofit/>
          </a:bodyPr>
          <a:lstStyle/>
          <a:p>
            <a:pPr algn="ctr">
              <a:buNone/>
            </a:pPr>
            <a:r>
              <a:rPr lang="da-DK" b="1" dirty="0" smtClean="0"/>
              <a:t>   Definition </a:t>
            </a:r>
            <a:r>
              <a:rPr lang="da-DK" dirty="0" smtClean="0"/>
              <a:t/>
            </a:r>
            <a:br>
              <a:rPr lang="da-DK" dirty="0" smtClean="0"/>
            </a:br>
            <a:endParaRPr lang="da-DK" dirty="0" smtClean="0"/>
          </a:p>
          <a:p>
            <a:pPr>
              <a:buNone/>
            </a:pPr>
            <a:endParaRPr lang="da-DK" dirty="0" smtClean="0"/>
          </a:p>
        </p:txBody>
      </p:sp>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sp>
        <p:nvSpPr>
          <p:cNvPr id="6" name="Rektangel 5"/>
          <p:cNvSpPr/>
          <p:nvPr/>
        </p:nvSpPr>
        <p:spPr>
          <a:xfrm>
            <a:off x="2328818" y="2428868"/>
            <a:ext cx="4572000" cy="1754326"/>
          </a:xfrm>
          <a:prstGeom prst="rect">
            <a:avLst/>
          </a:prstGeom>
        </p:spPr>
        <p:txBody>
          <a:bodyPr>
            <a:spAutoFit/>
          </a:bodyPr>
          <a:lstStyle/>
          <a:p>
            <a:pPr algn="just"/>
            <a:r>
              <a:rPr lang="da-DK" dirty="0" smtClean="0"/>
              <a:t>’Medindflydelseskulturen er det mønster af antagelser, holdninger og handlemåder, som på en arbejdsplads påvirker den enkelte </a:t>
            </a:r>
            <a:r>
              <a:rPr lang="da-DK" dirty="0" err="1" smtClean="0"/>
              <a:t>med-arbejders</a:t>
            </a:r>
            <a:r>
              <a:rPr lang="da-DK" dirty="0" smtClean="0"/>
              <a:t> muligheder for at udvikle </a:t>
            </a:r>
            <a:r>
              <a:rPr lang="da-DK" dirty="0" err="1" smtClean="0"/>
              <a:t>kompe-tencer</a:t>
            </a:r>
            <a:r>
              <a:rPr lang="da-DK" dirty="0" smtClean="0"/>
              <a:t> og øge sit råderum i forhold til </a:t>
            </a:r>
            <a:r>
              <a:rPr lang="da-DK" dirty="0" err="1" smtClean="0"/>
              <a:t>sam-arbejde</a:t>
            </a:r>
            <a:r>
              <a:rPr lang="da-DK" dirty="0" smtClean="0"/>
              <a:t> og opgaveløsning.’</a:t>
            </a:r>
          </a:p>
        </p:txBody>
      </p:sp>
      <p:pic>
        <p:nvPicPr>
          <p:cNvPr id="7" name="Billede 6" descr="logo.jpg"/>
          <p:cNvPicPr>
            <a:picLocks noChangeAspect="1"/>
          </p:cNvPicPr>
          <p:nvPr/>
        </p:nvPicPr>
        <p:blipFill>
          <a:blip r:embed="rId4" cstate="print"/>
          <a:stretch>
            <a:fillRect/>
          </a:stretch>
        </p:blipFill>
        <p:spPr>
          <a:xfrm>
            <a:off x="4071934" y="4429132"/>
            <a:ext cx="1357500" cy="13725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Model for medindflydelseskultur</a:t>
            </a:r>
            <a:endParaRPr lang="da-DK" dirty="0"/>
          </a:p>
        </p:txBody>
      </p:sp>
      <p:sp>
        <p:nvSpPr>
          <p:cNvPr id="3" name="Pladsholder til indhold 2"/>
          <p:cNvSpPr>
            <a:spLocks noGrp="1"/>
          </p:cNvSpPr>
          <p:nvPr>
            <p:ph idx="1"/>
          </p:nvPr>
        </p:nvSpPr>
        <p:spPr>
          <a:xfrm>
            <a:off x="467544" y="1268760"/>
            <a:ext cx="8229600" cy="4525963"/>
          </a:xfrm>
        </p:spPr>
        <p:txBody>
          <a:bodyPr>
            <a:normAutofit/>
          </a:bodyPr>
          <a:lstStyle/>
          <a:p>
            <a:pPr>
              <a:buNone/>
            </a:pPr>
            <a:r>
              <a:rPr lang="da-DK" sz="2800" dirty="0" smtClean="0"/>
              <a:t>Fire dimensioner og 4 typer bidrag fra ledere (L) og medarbejdere (M)</a:t>
            </a:r>
          </a:p>
        </p:txBody>
      </p:sp>
      <p:pic>
        <p:nvPicPr>
          <p:cNvPr id="7"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172204" y="2204864"/>
            <a:ext cx="4205380" cy="4058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dirty="0" smtClean="0"/>
              <a:t>Hvorfor arbejde med medindflydelseskultur?</a:t>
            </a:r>
            <a:endParaRPr lang="da-DK" sz="3200" dirty="0"/>
          </a:p>
        </p:txBody>
      </p:sp>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sp>
        <p:nvSpPr>
          <p:cNvPr id="5" name="Pladsholder til indhold 4"/>
          <p:cNvSpPr txBox="1">
            <a:spLocks noGrp="1"/>
          </p:cNvSpPr>
          <p:nvPr>
            <p:ph idx="1"/>
          </p:nvPr>
        </p:nvSpPr>
        <p:spPr>
          <a:xfrm>
            <a:off x="428596" y="1643050"/>
            <a:ext cx="8229600" cy="4598182"/>
          </a:xfrm>
          <a:prstGeom prst="rect">
            <a:avLst/>
          </a:prstGeom>
          <a:noFill/>
        </p:spPr>
        <p:txBody>
          <a:bodyPr wrap="square" rtlCol="0">
            <a:spAutoFit/>
          </a:bodyPr>
          <a:lstStyle/>
          <a:p>
            <a:r>
              <a:rPr lang="da-DK" sz="2400" dirty="0" smtClean="0"/>
              <a:t>Forskning og erfaringer viser, at medindflydelseskulturen kan udvikles gennem målrettede indsatser</a:t>
            </a:r>
          </a:p>
          <a:p>
            <a:pPr>
              <a:buNone/>
            </a:pPr>
            <a:endParaRPr lang="da-DK" sz="2400" dirty="0" smtClean="0"/>
          </a:p>
          <a:p>
            <a:r>
              <a:rPr lang="da-DK" sz="2400" dirty="0" smtClean="0"/>
              <a:t>En styrket medindflydelseskultur gør det muligt at øge den enkelte medarbejders råderum og indflydelse på arbejdets rammer og indhold</a:t>
            </a:r>
          </a:p>
          <a:p>
            <a:endParaRPr lang="da-DK" sz="2400" dirty="0" smtClean="0"/>
          </a:p>
          <a:p>
            <a:r>
              <a:rPr lang="da-DK" sz="2400" dirty="0" smtClean="0"/>
              <a:t>En styrket medindflydelseskultur har en lang række positive effekter, herunder tilvækst i den sociale kapital </a:t>
            </a:r>
          </a:p>
          <a:p>
            <a:endParaRPr lang="da-DK" sz="2400" dirty="0" smtClean="0"/>
          </a:p>
          <a:p>
            <a:endParaRPr lang="da-DK"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dirty="0" smtClean="0"/>
              <a:t>Medindflydelseskultur skaber resultater </a:t>
            </a:r>
            <a:endParaRPr lang="da-DK" sz="3200" dirty="0"/>
          </a:p>
        </p:txBody>
      </p:sp>
      <p:sp>
        <p:nvSpPr>
          <p:cNvPr id="3" name="Pladsholder til indhold 2"/>
          <p:cNvSpPr>
            <a:spLocks noGrp="1"/>
          </p:cNvSpPr>
          <p:nvPr>
            <p:ph idx="1"/>
          </p:nvPr>
        </p:nvSpPr>
        <p:spPr>
          <a:xfrm>
            <a:off x="4643438" y="1928802"/>
            <a:ext cx="4286280" cy="4525963"/>
          </a:xfrm>
        </p:spPr>
        <p:txBody>
          <a:bodyPr>
            <a:normAutofit/>
          </a:bodyPr>
          <a:lstStyle/>
          <a:p>
            <a:r>
              <a:rPr lang="da-DK" sz="2000" dirty="0" smtClean="0"/>
              <a:t>Udvikling af medindflydelses-kulturen øger den sociale kapital</a:t>
            </a:r>
          </a:p>
          <a:p>
            <a:endParaRPr lang="da-DK" sz="2000" dirty="0" smtClean="0"/>
          </a:p>
          <a:p>
            <a:r>
              <a:rPr lang="da-DK" sz="2000" dirty="0" smtClean="0"/>
              <a:t>Den sociale kapital har en dokumenteret effekt på en lang række områder</a:t>
            </a:r>
          </a:p>
          <a:p>
            <a:endParaRPr lang="da-DK" sz="2000" dirty="0" smtClean="0"/>
          </a:p>
          <a:p>
            <a:r>
              <a:rPr lang="da-DK" sz="2000" dirty="0" smtClean="0"/>
              <a:t>Effekterne kan måles både på arbejdspladsen og hos brugere og borgere</a:t>
            </a:r>
            <a:endParaRPr lang="da-DK" sz="2000" dirty="0"/>
          </a:p>
        </p:txBody>
      </p:sp>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pic>
        <p:nvPicPr>
          <p:cNvPr id="5" name="Billede 4" descr="Model_kulturdimensioner.jpg"/>
          <p:cNvPicPr>
            <a:picLocks noChangeAspect="1"/>
          </p:cNvPicPr>
          <p:nvPr/>
        </p:nvPicPr>
        <p:blipFill>
          <a:blip r:embed="rId4" cstate="print"/>
          <a:stretch>
            <a:fillRect/>
          </a:stretch>
        </p:blipFill>
        <p:spPr>
          <a:xfrm>
            <a:off x="428596" y="1285860"/>
            <a:ext cx="3286148" cy="54694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3600" dirty="0" smtClean="0"/>
              <a:t>Hvordan udvikles medindflydelseskulturen?</a:t>
            </a:r>
            <a:r>
              <a:rPr lang="da-DK" dirty="0" smtClean="0"/>
              <a:t/>
            </a:r>
            <a:br>
              <a:rPr lang="da-DK" dirty="0" smtClean="0"/>
            </a:br>
            <a:endParaRPr lang="da-DK" dirty="0"/>
          </a:p>
        </p:txBody>
      </p:sp>
      <p:sp>
        <p:nvSpPr>
          <p:cNvPr id="3" name="Pladsholder til indhold 2"/>
          <p:cNvSpPr>
            <a:spLocks noGrp="1"/>
          </p:cNvSpPr>
          <p:nvPr>
            <p:ph idx="1"/>
          </p:nvPr>
        </p:nvSpPr>
        <p:spPr>
          <a:xfrm>
            <a:off x="142844" y="1142984"/>
            <a:ext cx="8715404" cy="4143404"/>
          </a:xfrm>
        </p:spPr>
        <p:txBody>
          <a:bodyPr>
            <a:normAutofit/>
          </a:bodyPr>
          <a:lstStyle/>
          <a:p>
            <a:r>
              <a:rPr lang="da-DK" sz="2400" dirty="0" smtClean="0"/>
              <a:t>Medindflydelseskulturen styrkes, når ledere og medarbejdere øger deres bidrag i de fire dimensioner</a:t>
            </a:r>
          </a:p>
          <a:p>
            <a:endParaRPr lang="da-DK" sz="2400" dirty="0" smtClean="0"/>
          </a:p>
          <a:p>
            <a:r>
              <a:rPr lang="da-DK" sz="2400" dirty="0" smtClean="0"/>
              <a:t>Ønskes det at gå systematisk til værks, laves en diagnosemåling, der giver et billede af styrken og udviklingspotentialet i den nuværende medindflydelseskultur</a:t>
            </a:r>
          </a:p>
          <a:p>
            <a:pPr>
              <a:buNone/>
            </a:pPr>
            <a:endParaRPr lang="da-DK" sz="2400" dirty="0" smtClean="0"/>
          </a:p>
          <a:p>
            <a:r>
              <a:rPr lang="da-DK" sz="2400" dirty="0" smtClean="0"/>
              <a:t>Derefter vurderes resultaterne, og der vælges et eller flere indsatsområder til udvikling af medindflydelseskulturen</a:t>
            </a:r>
            <a:endParaRPr lang="da-DK" sz="2400" dirty="0"/>
          </a:p>
        </p:txBody>
      </p:sp>
      <p:pic>
        <p:nvPicPr>
          <p:cNvPr id="4" name="Billede 20" descr="Medindflydelseskultur_logo.eps"/>
          <p:cNvPicPr>
            <a:picLocks noChangeAspect="1"/>
          </p:cNvPicPr>
          <p:nvPr/>
        </p:nvPicPr>
        <p:blipFill>
          <a:blip r:embed="rId3" cstate="print"/>
          <a:srcRect/>
          <a:stretch>
            <a:fillRect/>
          </a:stretch>
        </p:blipFill>
        <p:spPr bwMode="auto">
          <a:xfrm>
            <a:off x="6621306" y="6236148"/>
            <a:ext cx="2522694" cy="621852"/>
          </a:xfrm>
          <a:prstGeom prst="rect">
            <a:avLst/>
          </a:prstGeom>
          <a:noFill/>
          <a:ln w="9525">
            <a:noFill/>
            <a:miter lim="800000"/>
            <a:headEnd/>
            <a:tailEnd/>
          </a:ln>
        </p:spPr>
      </p:pic>
      <p:pic>
        <p:nvPicPr>
          <p:cNvPr id="5" name="Picture 4" descr="Model - Diagnose og Medindflydelseskultur="/>
          <p:cNvPicPr>
            <a:picLocks noChangeAspect="1" noChangeArrowheads="1"/>
          </p:cNvPicPr>
          <p:nvPr/>
        </p:nvPicPr>
        <p:blipFill>
          <a:blip r:embed="rId4" cstate="print"/>
          <a:srcRect/>
          <a:stretch>
            <a:fillRect/>
          </a:stretch>
        </p:blipFill>
        <p:spPr bwMode="auto">
          <a:xfrm>
            <a:off x="1428727" y="4786322"/>
            <a:ext cx="6695421" cy="16525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20" descr="Medindflydelseskultur_logo.eps"/>
          <p:cNvPicPr>
            <a:picLocks noChangeAspect="1"/>
          </p:cNvPicPr>
          <p:nvPr/>
        </p:nvPicPr>
        <p:blipFill>
          <a:blip r:embed="rId3" cstate="print"/>
          <a:srcRect/>
          <a:stretch>
            <a:fillRect/>
          </a:stretch>
        </p:blipFill>
        <p:spPr bwMode="auto">
          <a:xfrm>
            <a:off x="6041792" y="6093296"/>
            <a:ext cx="3102208" cy="764704"/>
          </a:xfrm>
          <a:prstGeom prst="rect">
            <a:avLst/>
          </a:prstGeom>
          <a:noFill/>
          <a:ln w="9525">
            <a:noFill/>
            <a:miter lim="800000"/>
            <a:headEnd/>
            <a:tailEnd/>
          </a:ln>
        </p:spPr>
      </p:pic>
      <p:sp>
        <p:nvSpPr>
          <p:cNvPr id="2" name="Titel 1"/>
          <p:cNvSpPr>
            <a:spLocks noGrp="1"/>
          </p:cNvSpPr>
          <p:nvPr>
            <p:ph type="title"/>
          </p:nvPr>
        </p:nvSpPr>
        <p:spPr>
          <a:xfrm>
            <a:off x="467544" y="0"/>
            <a:ext cx="8229600" cy="1143000"/>
          </a:xfrm>
        </p:spPr>
        <p:txBody>
          <a:bodyPr>
            <a:normAutofit/>
          </a:bodyPr>
          <a:lstStyle/>
          <a:p>
            <a:r>
              <a:rPr lang="da-DK" sz="3600" dirty="0" smtClean="0"/>
              <a:t>Online-guide med viden og værktøjer</a:t>
            </a:r>
            <a:endParaRPr lang="da-DK" sz="3600" dirty="0"/>
          </a:p>
        </p:txBody>
      </p:sp>
      <p:pic>
        <p:nvPicPr>
          <p:cNvPr id="2050" name="Picture 2"/>
          <p:cNvPicPr>
            <a:picLocks noChangeAspect="1" noChangeArrowheads="1"/>
          </p:cNvPicPr>
          <p:nvPr/>
        </p:nvPicPr>
        <p:blipFill>
          <a:blip r:embed="rId4" cstate="print"/>
          <a:srcRect/>
          <a:stretch>
            <a:fillRect/>
          </a:stretch>
        </p:blipFill>
        <p:spPr bwMode="auto">
          <a:xfrm>
            <a:off x="467544" y="1196752"/>
            <a:ext cx="8051086" cy="4848374"/>
          </a:xfrm>
          <a:prstGeom prst="rect">
            <a:avLst/>
          </a:prstGeom>
          <a:noFill/>
          <a:ln w="9525">
            <a:noFill/>
            <a:miter lim="800000"/>
            <a:headEnd/>
            <a:tailEnd/>
          </a:ln>
        </p:spPr>
      </p:pic>
      <p:sp>
        <p:nvSpPr>
          <p:cNvPr id="13" name="Rektangel 12"/>
          <p:cNvSpPr/>
          <p:nvPr/>
        </p:nvSpPr>
        <p:spPr>
          <a:xfrm>
            <a:off x="8244408" y="587727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p:nvSpPr>
        <p:spPr>
          <a:xfrm>
            <a:off x="251520" y="587727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a:off x="467544" y="1124744"/>
            <a:ext cx="7920880" cy="5040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1374</Words>
  <Application>Microsoft Office PowerPoint</Application>
  <PresentationFormat>Skærmshow (4:3)</PresentationFormat>
  <Paragraphs>94</Paragraphs>
  <Slides>12</Slides>
  <Notes>12</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Kontortema</vt:lpstr>
      <vt:lpstr>PowerPoint-præsentation</vt:lpstr>
      <vt:lpstr>PowerPoint-præsentation</vt:lpstr>
      <vt:lpstr>Indhold </vt:lpstr>
      <vt:lpstr>Hvad er medindflydelseskultur?</vt:lpstr>
      <vt:lpstr>Model for medindflydelseskultur</vt:lpstr>
      <vt:lpstr>Hvorfor arbejde med medindflydelseskultur?</vt:lpstr>
      <vt:lpstr>Medindflydelseskultur skaber resultater </vt:lpstr>
      <vt:lpstr>Hvordan udvikles medindflydelseskulturen? </vt:lpstr>
      <vt:lpstr>Online-guide med viden og værktøjer</vt:lpstr>
      <vt:lpstr>PowerPoint-præsentation</vt:lpstr>
      <vt:lpstr>PowerPoint-præsentation</vt:lpstr>
      <vt:lpstr>Hvordan kommer vi videre?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fd</dc:creator>
  <cp:lastModifiedBy>Sofie</cp:lastModifiedBy>
  <cp:revision>33</cp:revision>
  <dcterms:created xsi:type="dcterms:W3CDTF">2012-04-21T12:41:08Z</dcterms:created>
  <dcterms:modified xsi:type="dcterms:W3CDTF">2013-02-20T10:00:44Z</dcterms:modified>
</cp:coreProperties>
</file>