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329" r:id="rId2"/>
    <p:sldId id="343" r:id="rId3"/>
    <p:sldId id="344" r:id="rId4"/>
    <p:sldId id="339" r:id="rId5"/>
    <p:sldId id="325" r:id="rId6"/>
    <p:sldId id="345" r:id="rId7"/>
    <p:sldId id="346" r:id="rId8"/>
    <p:sldId id="328" r:id="rId9"/>
    <p:sldId id="349" r:id="rId10"/>
    <p:sldId id="350" r:id="rId11"/>
    <p:sldId id="347" r:id="rId12"/>
    <p:sldId id="348" r:id="rId13"/>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72" y="-80"/>
      </p:cViewPr>
      <p:guideLst>
        <p:guide orient="horz" pos="4208"/>
        <p:guide pos="3328"/>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C16025-D2A7-734C-AF71-36324ABF5684}" type="datetimeFigureOut">
              <a:rPr lang="da-DK" smtClean="0"/>
              <a:pPr/>
              <a:t>20/11/12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9FD23-ACAB-0C43-A8AB-7C670321282F}" type="slidenum">
              <a:rPr lang="da-DK" smtClean="0"/>
              <a:pPr/>
              <a:t>‹nr.›</a:t>
            </a:fld>
            <a:endParaRPr lang="da-DK"/>
          </a:p>
        </p:txBody>
      </p:sp>
    </p:spTree>
    <p:extLst>
      <p:ext uri="{BB962C8B-B14F-4D97-AF65-F5344CB8AC3E}">
        <p14:creationId xmlns:p14="http://schemas.microsoft.com/office/powerpoint/2010/main" val="29594508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23D4F65-BE6E-E242-B90C-80B0F285717D}" type="slidenum">
              <a:rPr lang="da-DK" smtClean="0"/>
              <a:pPr/>
              <a:t>1</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F3BA700B-D6A6-9242-8A68-85ECF8DB3D1B}" type="datetimeFigureOut">
              <a:rPr lang="da-DK" smtClean="0"/>
              <a:pPr/>
              <a:t>20/11/12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3BA700B-D6A6-9242-8A68-85ECF8DB3D1B}" type="datetimeFigureOut">
              <a:rPr lang="da-DK" smtClean="0"/>
              <a:pPr/>
              <a:t>20/11/12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3BA700B-D6A6-9242-8A68-85ECF8DB3D1B}" type="datetimeFigureOut">
              <a:rPr lang="da-DK" smtClean="0"/>
              <a:pPr/>
              <a:t>20/11/12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og indholdsobjekt">
    <p:spTree>
      <p:nvGrpSpPr>
        <p:cNvPr id="1" name=""/>
        <p:cNvGrpSpPr/>
        <p:nvPr/>
      </p:nvGrpSpPr>
      <p:grpSpPr>
        <a:xfrm>
          <a:off x="0" y="0"/>
          <a:ext cx="0" cy="0"/>
          <a:chOff x="0" y="0"/>
          <a:chExt cx="0" cy="0"/>
        </a:xfrm>
      </p:grpSpPr>
      <p:sp>
        <p:nvSpPr>
          <p:cNvPr id="5" name="Rectangle 30"/>
          <p:cNvSpPr/>
          <p:nvPr/>
        </p:nvSpPr>
        <p:spPr>
          <a:xfrm>
            <a:off x="357187" y="1214438"/>
            <a:ext cx="5572125"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a-DK" dirty="0"/>
              <a:t> </a:t>
            </a:r>
          </a:p>
        </p:txBody>
      </p:sp>
      <p:sp>
        <p:nvSpPr>
          <p:cNvPr id="6" name="Rectangle 20"/>
          <p:cNvSpPr/>
          <p:nvPr/>
        </p:nvSpPr>
        <p:spPr>
          <a:xfrm>
            <a:off x="5929313" y="1214438"/>
            <a:ext cx="2857500"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a-DK" dirty="0"/>
              <a:t> </a:t>
            </a:r>
          </a:p>
        </p:txBody>
      </p:sp>
      <p:sp>
        <p:nvSpPr>
          <p:cNvPr id="9" name="Titel 1"/>
          <p:cNvSpPr>
            <a:spLocks noGrp="1"/>
          </p:cNvSpPr>
          <p:nvPr>
            <p:ph type="title"/>
          </p:nvPr>
        </p:nvSpPr>
        <p:spPr>
          <a:xfrm>
            <a:off x="357188" y="1395854"/>
            <a:ext cx="5429250" cy="1346425"/>
          </a:xfrm>
          <a:prstGeom prst="rect">
            <a:avLst/>
          </a:prstGeom>
        </p:spPr>
        <p:txBody>
          <a:bodyPr anchor="t"/>
          <a:lstStyle>
            <a:lvl1pPr algn="l">
              <a:defRPr>
                <a:solidFill>
                  <a:srgbClr val="FF0000"/>
                </a:solidFill>
                <a:latin typeface="Georgia"/>
                <a:cs typeface="Georgia"/>
              </a:defRPr>
            </a:lvl1pPr>
          </a:lstStyle>
          <a:p>
            <a:r>
              <a:rPr lang="da-DK" smtClean="0"/>
              <a:t>Klik for at redigere i masteren</a:t>
            </a:r>
            <a:endParaRPr lang="da-DK" dirty="0"/>
          </a:p>
        </p:txBody>
      </p:sp>
      <p:sp>
        <p:nvSpPr>
          <p:cNvPr id="10" name="Pladsholder til indhold 2"/>
          <p:cNvSpPr>
            <a:spLocks noGrp="1"/>
          </p:cNvSpPr>
          <p:nvPr>
            <p:ph idx="1"/>
          </p:nvPr>
        </p:nvSpPr>
        <p:spPr>
          <a:xfrm>
            <a:off x="357188" y="3737921"/>
            <a:ext cx="5429250" cy="2814103"/>
          </a:xfrm>
          <a:prstGeom prst="rect">
            <a:avLst/>
          </a:prstGeom>
        </p:spPr>
        <p:txBody>
          <a:bodyPr anchor="t"/>
          <a:lstStyle>
            <a:lvl1pPr marL="0" indent="0" algn="l">
              <a:buNone/>
              <a:defRPr sz="1800" b="1" i="1">
                <a:solidFill>
                  <a:srgbClr val="000000"/>
                </a:solidFill>
                <a:latin typeface="Georgia"/>
                <a:cs typeface="Georgia"/>
              </a:defRPr>
            </a:lvl1pPr>
            <a:lvl2pPr algn="l">
              <a:defRPr sz="1600">
                <a:solidFill>
                  <a:srgbClr val="000000"/>
                </a:solidFill>
                <a:latin typeface="Georgia"/>
                <a:cs typeface="Georgia"/>
              </a:defRPr>
            </a:lvl2pPr>
            <a:lvl3pPr algn="l">
              <a:defRPr sz="1600">
                <a:solidFill>
                  <a:srgbClr val="000000"/>
                </a:solidFill>
                <a:latin typeface="Georgia"/>
                <a:cs typeface="Georgia"/>
              </a:defRPr>
            </a:lvl3pPr>
            <a:lvl4pPr algn="l">
              <a:defRPr sz="1600">
                <a:solidFill>
                  <a:srgbClr val="000000"/>
                </a:solidFill>
                <a:latin typeface="Georgia"/>
                <a:cs typeface="Georgia"/>
              </a:defRPr>
            </a:lvl4pPr>
            <a:lvl5pPr algn="l">
              <a:defRPr sz="1600">
                <a:solidFill>
                  <a:srgbClr val="000000"/>
                </a:solidFill>
                <a:latin typeface="Georgia"/>
                <a:cs typeface="Georgia"/>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1" name="Pladsholder til indhold 2"/>
          <p:cNvSpPr>
            <a:spLocks noGrp="1"/>
          </p:cNvSpPr>
          <p:nvPr>
            <p:ph idx="10"/>
          </p:nvPr>
        </p:nvSpPr>
        <p:spPr>
          <a:xfrm>
            <a:off x="357188" y="2852980"/>
            <a:ext cx="5429250" cy="884941"/>
          </a:xfrm>
          <a:prstGeom prst="rect">
            <a:avLst/>
          </a:prstGeom>
        </p:spPr>
        <p:txBody>
          <a:bodyPr anchor="t"/>
          <a:lstStyle>
            <a:lvl1pPr marL="0" indent="0" algn="l">
              <a:buNone/>
              <a:defRPr sz="2200" i="1">
                <a:solidFill>
                  <a:srgbClr val="000000"/>
                </a:solidFill>
                <a:latin typeface="Georgia"/>
                <a:cs typeface="Georgia"/>
              </a:defRPr>
            </a:lvl1pPr>
            <a:lvl2pPr algn="l">
              <a:defRPr sz="1800">
                <a:solidFill>
                  <a:srgbClr val="FFFFFF"/>
                </a:solidFill>
                <a:latin typeface="Georgia"/>
                <a:cs typeface="Georgia"/>
              </a:defRPr>
            </a:lvl2pPr>
            <a:lvl3pPr algn="l">
              <a:defRPr sz="1800">
                <a:solidFill>
                  <a:srgbClr val="FFFFFF"/>
                </a:solidFill>
                <a:latin typeface="Georgia"/>
                <a:cs typeface="Georgia"/>
              </a:defRPr>
            </a:lvl3pPr>
            <a:lvl4pPr algn="l">
              <a:defRPr sz="1800">
                <a:solidFill>
                  <a:srgbClr val="FFFFFF"/>
                </a:solidFill>
                <a:latin typeface="Georgia"/>
                <a:cs typeface="Georgia"/>
              </a:defRPr>
            </a:lvl4pPr>
            <a:lvl5pPr algn="l">
              <a:defRPr sz="1800">
                <a:solidFill>
                  <a:srgbClr val="FFFFFF"/>
                </a:solidFill>
                <a:latin typeface="Georgia"/>
                <a:cs typeface="Georgia"/>
              </a:defRPr>
            </a:lvl5pPr>
          </a:lstStyle>
          <a:p>
            <a:pPr lvl="0"/>
            <a:r>
              <a:rPr lang="da-DK" smtClean="0"/>
              <a:t>Klik for at redigere teksttypografierne i masteren</a:t>
            </a:r>
          </a:p>
        </p:txBody>
      </p:sp>
    </p:spTree>
    <p:extLst>
      <p:ext uri="{BB962C8B-B14F-4D97-AF65-F5344CB8AC3E}">
        <p14:creationId xmlns:p14="http://schemas.microsoft.com/office/powerpoint/2010/main" val="3622681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sp>
        <p:nvSpPr>
          <p:cNvPr id="5" name="Rectangle 30"/>
          <p:cNvSpPr/>
          <p:nvPr/>
        </p:nvSpPr>
        <p:spPr>
          <a:xfrm>
            <a:off x="520701" y="1214438"/>
            <a:ext cx="5429250"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a-DK" dirty="0"/>
              <a:t> </a:t>
            </a:r>
          </a:p>
        </p:txBody>
      </p:sp>
      <p:sp>
        <p:nvSpPr>
          <p:cNvPr id="6" name="Rectangle 20"/>
          <p:cNvSpPr/>
          <p:nvPr/>
        </p:nvSpPr>
        <p:spPr>
          <a:xfrm>
            <a:off x="5929313" y="1214438"/>
            <a:ext cx="2857500"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a-DK" dirty="0"/>
              <a:t> </a:t>
            </a:r>
          </a:p>
        </p:txBody>
      </p:sp>
      <p:sp>
        <p:nvSpPr>
          <p:cNvPr id="9" name="Titel 1"/>
          <p:cNvSpPr>
            <a:spLocks noGrp="1"/>
          </p:cNvSpPr>
          <p:nvPr>
            <p:ph type="title"/>
          </p:nvPr>
        </p:nvSpPr>
        <p:spPr>
          <a:xfrm>
            <a:off x="357188" y="1395854"/>
            <a:ext cx="5429250" cy="1346425"/>
          </a:xfrm>
          <a:prstGeom prst="rect">
            <a:avLst/>
          </a:prstGeom>
        </p:spPr>
        <p:txBody>
          <a:bodyPr anchor="t"/>
          <a:lstStyle>
            <a:lvl1pPr algn="l">
              <a:defRPr>
                <a:solidFill>
                  <a:srgbClr val="FF0000"/>
                </a:solidFill>
                <a:latin typeface="Georgia"/>
                <a:cs typeface="Georgia"/>
              </a:defRPr>
            </a:lvl1pPr>
          </a:lstStyle>
          <a:p>
            <a:r>
              <a:rPr lang="da-DK" smtClean="0"/>
              <a:t>Klik for at redigere i masteren</a:t>
            </a:r>
            <a:endParaRPr lang="da-DK" dirty="0"/>
          </a:p>
        </p:txBody>
      </p:sp>
      <p:sp>
        <p:nvSpPr>
          <p:cNvPr id="10" name="Pladsholder til indhold 2"/>
          <p:cNvSpPr>
            <a:spLocks noGrp="1"/>
          </p:cNvSpPr>
          <p:nvPr>
            <p:ph idx="1"/>
          </p:nvPr>
        </p:nvSpPr>
        <p:spPr>
          <a:xfrm>
            <a:off x="357188" y="3737921"/>
            <a:ext cx="5429250" cy="2814103"/>
          </a:xfrm>
          <a:prstGeom prst="rect">
            <a:avLst/>
          </a:prstGeom>
        </p:spPr>
        <p:txBody>
          <a:bodyPr anchor="t"/>
          <a:lstStyle>
            <a:lvl1pPr marL="0" indent="0" algn="l">
              <a:buNone/>
              <a:defRPr sz="1800" b="1" i="1">
                <a:solidFill>
                  <a:srgbClr val="000000"/>
                </a:solidFill>
                <a:latin typeface="Georgia"/>
                <a:cs typeface="Georgia"/>
              </a:defRPr>
            </a:lvl1pPr>
            <a:lvl2pPr algn="l">
              <a:defRPr sz="1600">
                <a:solidFill>
                  <a:srgbClr val="000000"/>
                </a:solidFill>
                <a:latin typeface="Georgia"/>
                <a:cs typeface="Georgia"/>
              </a:defRPr>
            </a:lvl2pPr>
            <a:lvl3pPr algn="l">
              <a:defRPr sz="1600">
                <a:solidFill>
                  <a:srgbClr val="000000"/>
                </a:solidFill>
                <a:latin typeface="Georgia"/>
                <a:cs typeface="Georgia"/>
              </a:defRPr>
            </a:lvl3pPr>
            <a:lvl4pPr algn="l">
              <a:defRPr sz="1600">
                <a:solidFill>
                  <a:srgbClr val="000000"/>
                </a:solidFill>
                <a:latin typeface="Georgia"/>
                <a:cs typeface="Georgia"/>
              </a:defRPr>
            </a:lvl4pPr>
            <a:lvl5pPr algn="l">
              <a:defRPr sz="1600">
                <a:solidFill>
                  <a:srgbClr val="000000"/>
                </a:solidFill>
                <a:latin typeface="Georgia"/>
                <a:cs typeface="Georgia"/>
              </a:defRPr>
            </a:lvl5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1" name="Pladsholder til indhold 2"/>
          <p:cNvSpPr>
            <a:spLocks noGrp="1"/>
          </p:cNvSpPr>
          <p:nvPr>
            <p:ph idx="10"/>
          </p:nvPr>
        </p:nvSpPr>
        <p:spPr>
          <a:xfrm>
            <a:off x="357188" y="2852980"/>
            <a:ext cx="5429250" cy="884941"/>
          </a:xfrm>
          <a:prstGeom prst="rect">
            <a:avLst/>
          </a:prstGeom>
        </p:spPr>
        <p:txBody>
          <a:bodyPr anchor="t"/>
          <a:lstStyle>
            <a:lvl1pPr marL="0" indent="0" algn="l">
              <a:buNone/>
              <a:defRPr sz="2200" i="1">
                <a:solidFill>
                  <a:srgbClr val="000000"/>
                </a:solidFill>
                <a:latin typeface="Georgia"/>
                <a:cs typeface="Georgia"/>
              </a:defRPr>
            </a:lvl1pPr>
            <a:lvl2pPr algn="l">
              <a:defRPr sz="1800">
                <a:solidFill>
                  <a:srgbClr val="FFFFFF"/>
                </a:solidFill>
                <a:latin typeface="Georgia"/>
                <a:cs typeface="Georgia"/>
              </a:defRPr>
            </a:lvl2pPr>
            <a:lvl3pPr algn="l">
              <a:defRPr sz="1800">
                <a:solidFill>
                  <a:srgbClr val="FFFFFF"/>
                </a:solidFill>
                <a:latin typeface="Georgia"/>
                <a:cs typeface="Georgia"/>
              </a:defRPr>
            </a:lvl3pPr>
            <a:lvl4pPr algn="l">
              <a:defRPr sz="1800">
                <a:solidFill>
                  <a:srgbClr val="FFFFFF"/>
                </a:solidFill>
                <a:latin typeface="Georgia"/>
                <a:cs typeface="Georgia"/>
              </a:defRPr>
            </a:lvl4pPr>
            <a:lvl5pPr algn="l">
              <a:defRPr sz="1800">
                <a:solidFill>
                  <a:srgbClr val="FFFFFF"/>
                </a:solidFill>
                <a:latin typeface="Georgia"/>
                <a:cs typeface="Georgia"/>
              </a:defRPr>
            </a:lvl5pPr>
          </a:lstStyle>
          <a:p>
            <a:pPr lvl="0"/>
            <a:r>
              <a:rPr lang="da-DK" smtClean="0"/>
              <a:t>Klik for at redigere teksttypografierne i masteren</a:t>
            </a:r>
          </a:p>
        </p:txBody>
      </p:sp>
    </p:spTree>
    <p:extLst>
      <p:ext uri="{BB962C8B-B14F-4D97-AF65-F5344CB8AC3E}">
        <p14:creationId xmlns:p14="http://schemas.microsoft.com/office/powerpoint/2010/main" val="3622681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3BA700B-D6A6-9242-8A68-85ECF8DB3D1B}" type="datetimeFigureOut">
              <a:rPr lang="da-DK" smtClean="0"/>
              <a:pPr/>
              <a:t>20/11/12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F3BA700B-D6A6-9242-8A68-85ECF8DB3D1B}" type="datetimeFigureOut">
              <a:rPr lang="da-DK" smtClean="0"/>
              <a:pPr/>
              <a:t>20/11/12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F3BA700B-D6A6-9242-8A68-85ECF8DB3D1B}" type="datetimeFigureOut">
              <a:rPr lang="da-DK" smtClean="0"/>
              <a:pPr/>
              <a:t>20/11/12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F3BA700B-D6A6-9242-8A68-85ECF8DB3D1B}" type="datetimeFigureOut">
              <a:rPr lang="da-DK" smtClean="0"/>
              <a:pPr/>
              <a:t>20/11/12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F3BA700B-D6A6-9242-8A68-85ECF8DB3D1B}" type="datetimeFigureOut">
              <a:rPr lang="da-DK" smtClean="0"/>
              <a:pPr/>
              <a:t>20/11/12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3BA700B-D6A6-9242-8A68-85ECF8DB3D1B}" type="datetimeFigureOut">
              <a:rPr lang="da-DK" smtClean="0"/>
              <a:pPr/>
              <a:t>20/11/12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F3BA700B-D6A6-9242-8A68-85ECF8DB3D1B}" type="datetimeFigureOut">
              <a:rPr lang="da-DK" smtClean="0"/>
              <a:pPr/>
              <a:t>20/11/12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F3BA700B-D6A6-9242-8A68-85ECF8DB3D1B}" type="datetimeFigureOut">
              <a:rPr lang="da-DK" smtClean="0"/>
              <a:pPr/>
              <a:t>20/11/12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308DCE09-6282-334F-B441-E7DE582EA697}"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masteren</a:t>
            </a:r>
            <a:endParaRPr lang="da-DK"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A700B-D6A6-9242-8A68-85ECF8DB3D1B}" type="datetimeFigureOut">
              <a:rPr lang="da-DK" smtClean="0"/>
              <a:pPr/>
              <a:t>20/11/12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DCE09-6282-334F-B441-E7DE582EA697}"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1" Type="http://schemas.openxmlformats.org/officeDocument/2006/relationships/slideLayout" Target="../slideLayouts/slideLayout13.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 Id="rId3"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1" Type="http://schemas.openxmlformats.org/officeDocument/2006/relationships/slideLayout" Target="../slideLayouts/slideLayout13.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0"/>
          </p:nvPr>
        </p:nvSpPr>
        <p:spPr>
          <a:xfrm>
            <a:off x="269874" y="5372100"/>
            <a:ext cx="8632825" cy="884941"/>
          </a:xfrm>
        </p:spPr>
        <p:txBody>
          <a:bodyPr>
            <a:noAutofit/>
          </a:bodyPr>
          <a:lstStyle/>
          <a:p>
            <a:pPr algn="ctr"/>
            <a:r>
              <a:rPr lang="da-DK" sz="1900" i="0" dirty="0" smtClean="0">
                <a:latin typeface="Georgia" charset="0"/>
                <a:cs typeface="Georgia" charset="0"/>
              </a:rPr>
              <a:t> </a:t>
            </a:r>
          </a:p>
          <a:p>
            <a:pPr algn="ctr"/>
            <a:endParaRPr lang="da-DK" sz="1900" dirty="0"/>
          </a:p>
        </p:txBody>
      </p:sp>
      <p:pic>
        <p:nvPicPr>
          <p:cNvPr id="4" name="Billede 3"/>
          <p:cNvPicPr>
            <a:picLocks noChangeAspect="1"/>
          </p:cNvPicPr>
          <p:nvPr/>
        </p:nvPicPr>
        <p:blipFill>
          <a:blip r:embed="rId3"/>
          <a:stretch>
            <a:fillRect/>
          </a:stretch>
        </p:blipFill>
        <p:spPr>
          <a:xfrm>
            <a:off x="7683500" y="152400"/>
            <a:ext cx="990600" cy="980792"/>
          </a:xfrm>
          <a:prstGeom prst="rect">
            <a:avLst/>
          </a:prstGeom>
        </p:spPr>
      </p:pic>
      <p:sp>
        <p:nvSpPr>
          <p:cNvPr id="5" name="Pladsholder til indhold 5"/>
          <p:cNvSpPr>
            <a:spLocks noGrp="1"/>
          </p:cNvSpPr>
          <p:nvPr>
            <p:ph idx="10"/>
          </p:nvPr>
        </p:nvSpPr>
        <p:spPr>
          <a:xfrm>
            <a:off x="422274" y="2743200"/>
            <a:ext cx="8632825" cy="1346200"/>
          </a:xfrm>
        </p:spPr>
        <p:txBody>
          <a:bodyPr>
            <a:noAutofit/>
          </a:bodyPr>
          <a:lstStyle/>
          <a:p>
            <a:r>
              <a:rPr lang="da-DK" sz="3200" i="0" dirty="0">
                <a:latin typeface="Georgia" charset="0"/>
                <a:cs typeface="Georgia" charset="0"/>
              </a:rPr>
              <a:t>Mødepakke </a:t>
            </a:r>
          </a:p>
          <a:p>
            <a:r>
              <a:rPr lang="da-DK" sz="1800" i="0" dirty="0">
                <a:latin typeface="Georgia" charset="0"/>
                <a:cs typeface="Georgia" charset="0"/>
              </a:rPr>
              <a:t>I</a:t>
            </a:r>
            <a:r>
              <a:rPr lang="da-DK" sz="1800" i="0" dirty="0" smtClean="0">
                <a:latin typeface="Georgia" charset="0"/>
                <a:cs typeface="Georgia" charset="0"/>
              </a:rPr>
              <a:t>nspiration </a:t>
            </a:r>
            <a:r>
              <a:rPr lang="da-DK" sz="1800" i="0" dirty="0">
                <a:latin typeface="Georgia" charset="0"/>
                <a:cs typeface="Georgia" charset="0"/>
              </a:rPr>
              <a:t>og tips </a:t>
            </a:r>
            <a:r>
              <a:rPr lang="da-DK" sz="1800" i="0" dirty="0" smtClean="0">
                <a:latin typeface="Georgia" charset="0"/>
                <a:cs typeface="Georgia" charset="0"/>
              </a:rPr>
              <a:t>til det gode samarbejde på tværs</a:t>
            </a:r>
            <a:endParaRPr lang="da-DK" sz="1800" i="0" dirty="0">
              <a:latin typeface="Georgia" charset="0"/>
              <a:cs typeface="Georgia" charset="0"/>
            </a:endParaRPr>
          </a:p>
          <a:p>
            <a:endParaRPr lang="da-DK" sz="3200" i="0" dirty="0">
              <a:latin typeface="Georgia" charset="0"/>
              <a:cs typeface="Georgia" charset="0"/>
            </a:endParaRPr>
          </a:p>
          <a:p>
            <a:pPr algn="ctr"/>
            <a:endParaRPr lang="da-DK" sz="1900" dirty="0"/>
          </a:p>
        </p:txBody>
      </p:sp>
      <p:pic>
        <p:nvPicPr>
          <p:cNvPr id="2" name="Billede 1" descr="_MG_68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9882" y="2032000"/>
            <a:ext cx="2744218" cy="4114800"/>
          </a:xfrm>
          <a:prstGeom prst="rect">
            <a:avLst/>
          </a:prstGeom>
        </p:spPr>
      </p:pic>
    </p:spTree>
    <p:extLst>
      <p:ext uri="{BB962C8B-B14F-4D97-AF65-F5344CB8AC3E}">
        <p14:creationId xmlns:p14="http://schemas.microsoft.com/office/powerpoint/2010/main" val="4902717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pPr marL="342900" indent="-342900"/>
            <a:r>
              <a:rPr lang="da-DK" sz="3200" dirty="0" smtClean="0">
                <a:solidFill>
                  <a:srgbClr val="000000"/>
                </a:solidFill>
              </a:rPr>
              <a:t>Personaleweb</a:t>
            </a:r>
            <a:endParaRPr lang="da-DK" sz="3200" dirty="0">
              <a:solidFill>
                <a:srgbClr val="000000"/>
              </a:solidFill>
            </a:endParaRPr>
          </a:p>
        </p:txBody>
      </p:sp>
      <p:sp>
        <p:nvSpPr>
          <p:cNvPr id="9219" name="Pladsholder til indhold 3"/>
          <p:cNvSpPr>
            <a:spLocks noGrp="1"/>
          </p:cNvSpPr>
          <p:nvPr>
            <p:ph idx="10"/>
          </p:nvPr>
        </p:nvSpPr>
        <p:spPr bwMode="auto">
          <a:xfrm>
            <a:off x="357188" y="2354790"/>
            <a:ext cx="8520112"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a:bodyPr>
          <a:lstStyle/>
          <a:p>
            <a:r>
              <a:rPr lang="da-DK" sz="1700" i="0" dirty="0" smtClean="0"/>
              <a:t>Læs om baggrunden for projektet og hent forskellige materialer til eget brug.</a:t>
            </a:r>
            <a:endParaRPr lang="da-DK" sz="1700" i="0" dirty="0"/>
          </a:p>
          <a:p>
            <a:endParaRPr lang="da-DK" sz="1600" i="0" dirty="0" smtClean="0"/>
          </a:p>
          <a:p>
            <a:endParaRPr lang="da-DK" sz="1800" b="1" i="0" dirty="0" smtClean="0"/>
          </a:p>
          <a:p>
            <a:endParaRPr lang="da-DK" sz="1800" b="1" i="0" dirty="0" smtClean="0"/>
          </a:p>
          <a:p>
            <a:endParaRPr lang="da-DK" sz="1800" i="0" dirty="0"/>
          </a:p>
          <a:p>
            <a:endParaRPr lang="da-DK" sz="1800" i="0" dirty="0" smtClean="0"/>
          </a:p>
          <a:p>
            <a:endParaRPr lang="da-DK" sz="1800" i="0" dirty="0" smtClean="0"/>
          </a:p>
          <a:p>
            <a:endParaRPr lang="da-DK" sz="1800" i="0" dirty="0"/>
          </a:p>
          <a:p>
            <a:endParaRPr lang="da-DK" sz="1800" i="0" dirty="0"/>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pic>
        <p:nvPicPr>
          <p:cNvPr id="2" name="Billede 1" descr="Skærmbillede 2012-11-15 kl. 11.34.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88" y="3164084"/>
            <a:ext cx="7112000" cy="2604537"/>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661728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pPr marL="342900" indent="-342900"/>
            <a:r>
              <a:rPr lang="da-DK" sz="3200" dirty="0" err="1">
                <a:solidFill>
                  <a:srgbClr val="000000"/>
                </a:solidFill>
              </a:rPr>
              <a:t>v</a:t>
            </a:r>
            <a:r>
              <a:rPr lang="da-DK" sz="3200" dirty="0" err="1" smtClean="0">
                <a:solidFill>
                  <a:srgbClr val="000000"/>
                </a:solidFill>
              </a:rPr>
              <a:t>is.dk</a:t>
            </a:r>
            <a:endParaRPr lang="da-DK" sz="3200" dirty="0">
              <a:solidFill>
                <a:srgbClr val="000000"/>
              </a:solidFill>
            </a:endParaRPr>
          </a:p>
        </p:txBody>
      </p:sp>
      <p:sp>
        <p:nvSpPr>
          <p:cNvPr id="9219" name="Pladsholder til indhold 3"/>
          <p:cNvSpPr>
            <a:spLocks noGrp="1"/>
          </p:cNvSpPr>
          <p:nvPr>
            <p:ph idx="10"/>
          </p:nvPr>
        </p:nvSpPr>
        <p:spPr bwMode="auto">
          <a:xfrm>
            <a:off x="357188" y="2354790"/>
            <a:ext cx="8520112"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a:bodyPr>
          <a:lstStyle/>
          <a:p>
            <a:r>
              <a:rPr lang="da-DK" sz="1700" i="0" dirty="0" smtClean="0"/>
              <a:t>Del og spred viden via </a:t>
            </a:r>
            <a:r>
              <a:rPr lang="da-DK" sz="1700" i="0" dirty="0" err="1" smtClean="0"/>
              <a:t>vis.dk</a:t>
            </a:r>
            <a:r>
              <a:rPr lang="da-DK" sz="1700" i="0" dirty="0" smtClean="0"/>
              <a:t>. I kan læse om de forskellige projekter og oprette efterlysninger, hvis I vil vide mere.</a:t>
            </a:r>
          </a:p>
          <a:p>
            <a:endParaRPr lang="da-DK" sz="1700" i="0" dirty="0"/>
          </a:p>
          <a:p>
            <a:endParaRPr lang="da-DK" sz="1700" i="0" dirty="0" smtClean="0"/>
          </a:p>
          <a:p>
            <a:endParaRPr lang="da-DK" sz="1700" i="0" dirty="0"/>
          </a:p>
          <a:p>
            <a:pPr marL="285750" indent="-285750">
              <a:buFont typeface="Arial"/>
              <a:buChar char="•"/>
            </a:pPr>
            <a:endParaRPr lang="da-DK" sz="1600" i="0" dirty="0" smtClean="0"/>
          </a:p>
          <a:p>
            <a:endParaRPr lang="da-DK" sz="1800" b="1" i="0" dirty="0" smtClean="0"/>
          </a:p>
          <a:p>
            <a:endParaRPr lang="da-DK" sz="1800" b="1" i="0" dirty="0" smtClean="0"/>
          </a:p>
          <a:p>
            <a:endParaRPr lang="da-DK" sz="1800" i="0" dirty="0"/>
          </a:p>
          <a:p>
            <a:endParaRPr lang="da-DK" sz="1800" i="0" dirty="0" smtClean="0"/>
          </a:p>
          <a:p>
            <a:endParaRPr lang="da-DK" sz="1800" i="0" dirty="0" smtClean="0"/>
          </a:p>
          <a:p>
            <a:endParaRPr lang="da-DK" sz="1800" i="0" dirty="0"/>
          </a:p>
          <a:p>
            <a:endParaRPr lang="da-DK" sz="1800" i="0" dirty="0"/>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pic>
        <p:nvPicPr>
          <p:cNvPr id="2" name="Billede 1" descr="Skærmbillede 2012-11-15 kl. 11.38.46.png"/>
          <p:cNvPicPr>
            <a:picLocks/>
          </p:cNvPicPr>
          <p:nvPr/>
        </p:nvPicPr>
        <p:blipFill>
          <a:blip r:embed="rId3">
            <a:extLst>
              <a:ext uri="{28A0092B-C50C-407E-A947-70E740481C1C}">
                <a14:useLocalDpi xmlns:a14="http://schemas.microsoft.com/office/drawing/2010/main" val="0"/>
              </a:ext>
            </a:extLst>
          </a:blip>
          <a:stretch>
            <a:fillRect/>
          </a:stretch>
        </p:blipFill>
        <p:spPr>
          <a:xfrm>
            <a:off x="1030288" y="3203493"/>
            <a:ext cx="7084800" cy="26028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690156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pPr marL="342900" indent="-342900"/>
            <a:r>
              <a:rPr lang="da-DK" sz="3200" dirty="0" smtClean="0">
                <a:solidFill>
                  <a:srgbClr val="000000"/>
                </a:solidFill>
              </a:rPr>
              <a:t>Grafiske elementer til frit brug</a:t>
            </a:r>
            <a:endParaRPr lang="da-DK" sz="3200" dirty="0">
              <a:solidFill>
                <a:srgbClr val="000000"/>
              </a:solidFill>
            </a:endParaRPr>
          </a:p>
        </p:txBody>
      </p:sp>
      <p:sp>
        <p:nvSpPr>
          <p:cNvPr id="9219" name="Pladsholder til indhold 3"/>
          <p:cNvSpPr>
            <a:spLocks noGrp="1"/>
          </p:cNvSpPr>
          <p:nvPr>
            <p:ph idx="10"/>
          </p:nvPr>
        </p:nvSpPr>
        <p:spPr bwMode="auto">
          <a:xfrm>
            <a:off x="357188" y="2354790"/>
            <a:ext cx="8520112"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lnSpcReduction="10000"/>
          </a:bodyPr>
          <a:lstStyle/>
          <a:p>
            <a:r>
              <a:rPr lang="da-DK" sz="1700" i="0" dirty="0" smtClean="0"/>
              <a:t>Print og brug de forskellige grafiske elementer fra Psykiatri på tværs til jeres egne møder og projekter. </a:t>
            </a:r>
            <a:r>
              <a:rPr lang="da-DK" sz="1700" i="0" dirty="0"/>
              <a:t>I</a:t>
            </a:r>
            <a:r>
              <a:rPr lang="da-DK" sz="1700" i="0" dirty="0" smtClean="0"/>
              <a:t> kan hente dem på </a:t>
            </a:r>
            <a:r>
              <a:rPr lang="da-DK" sz="1700" i="0" dirty="0" err="1" smtClean="0"/>
              <a:t>personaleweb.dk</a:t>
            </a:r>
            <a:r>
              <a:rPr lang="da-DK" sz="1700" i="0" dirty="0" smtClean="0"/>
              <a:t>/psykiatri </a:t>
            </a:r>
          </a:p>
          <a:p>
            <a:endParaRPr lang="da-DK" sz="1600" i="0" dirty="0" smtClean="0"/>
          </a:p>
          <a:p>
            <a:endParaRPr lang="da-DK" sz="1800" b="1" i="0" dirty="0" smtClean="0"/>
          </a:p>
          <a:p>
            <a:endParaRPr lang="da-DK" sz="1800" b="1" i="0" dirty="0" smtClean="0"/>
          </a:p>
          <a:p>
            <a:endParaRPr lang="da-DK" sz="1800" i="0" dirty="0"/>
          </a:p>
          <a:p>
            <a:endParaRPr lang="da-DK" sz="1800" i="0" dirty="0"/>
          </a:p>
          <a:p>
            <a:endParaRPr lang="da-DK" sz="1800" i="0" dirty="0" smtClean="0"/>
          </a:p>
          <a:p>
            <a:endParaRPr lang="da-DK" sz="1800" i="0" dirty="0"/>
          </a:p>
          <a:p>
            <a:endParaRPr lang="da-DK" sz="1200" i="0" dirty="0" smtClean="0"/>
          </a:p>
          <a:p>
            <a:endParaRPr lang="da-DK" sz="1200" i="0" dirty="0"/>
          </a:p>
          <a:p>
            <a:endParaRPr lang="da-DK" sz="1200" i="0" dirty="0" smtClean="0"/>
          </a:p>
          <a:p>
            <a:endParaRPr lang="da-DK" sz="1200" i="0" dirty="0"/>
          </a:p>
          <a:p>
            <a:endParaRPr lang="da-DK" sz="1200" i="0" dirty="0" smtClean="0"/>
          </a:p>
          <a:p>
            <a:endParaRPr lang="da-DK" sz="1200" i="0" dirty="0"/>
          </a:p>
          <a:p>
            <a:r>
              <a:rPr lang="da-DK" sz="1200" i="0" dirty="0" smtClean="0"/>
              <a:t>Logo</a:t>
            </a:r>
            <a:r>
              <a:rPr lang="da-DK" sz="1200" i="0" dirty="0"/>
              <a:t>	</a:t>
            </a:r>
            <a:r>
              <a:rPr lang="da-DK" sz="1200" i="0" dirty="0" smtClean="0"/>
              <a:t>			Netværkskort/plakat			A3 plakat					A4 plakat</a:t>
            </a:r>
            <a:endParaRPr lang="da-DK" sz="1200" i="0" dirty="0"/>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pic>
        <p:nvPicPr>
          <p:cNvPr id="3" name="Billede 2" descr="85x200_PPT_roll-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405" y="3921241"/>
            <a:ext cx="1153233" cy="2212859"/>
          </a:xfrm>
          <a:prstGeom prst="rect">
            <a:avLst/>
          </a:prstGeom>
          <a:effectLst>
            <a:outerShdw blurRad="50800" dist="38100" dir="2700000" algn="tl" rotWithShape="0">
              <a:srgbClr val="000000">
                <a:alpha val="43000"/>
              </a:srgbClr>
            </a:outerShdw>
          </a:effectLst>
        </p:spPr>
      </p:pic>
      <p:pic>
        <p:nvPicPr>
          <p:cNvPr id="4" name="Billede 3" descr="A3_PPT_Plaka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6234" y="3108440"/>
            <a:ext cx="2623516" cy="3025660"/>
          </a:xfrm>
          <a:prstGeom prst="rect">
            <a:avLst/>
          </a:prstGeom>
          <a:effectLst>
            <a:outerShdw blurRad="50800" dist="38100" dir="2700000" algn="tl" rotWithShape="0">
              <a:srgbClr val="000000">
                <a:alpha val="43000"/>
              </a:srgbClr>
            </a:outerShdw>
          </a:effectLst>
        </p:spPr>
      </p:pic>
      <p:pic>
        <p:nvPicPr>
          <p:cNvPr id="7" name="Billede 6" descr="A6_PPT_Netværkskort_Page_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500" y="4274378"/>
            <a:ext cx="1320800" cy="1859722"/>
          </a:xfrm>
          <a:prstGeom prst="rect">
            <a:avLst/>
          </a:prstGeom>
          <a:effectLst>
            <a:outerShdw blurRad="50800" dist="38100" dir="2700000" algn="tl" rotWithShape="0">
              <a:srgbClr val="000000">
                <a:alpha val="43000"/>
              </a:srgbClr>
            </a:outerShdw>
          </a:effectLst>
        </p:spPr>
      </p:pic>
      <p:pic>
        <p:nvPicPr>
          <p:cNvPr id="8" name="Billede 7" descr="Psykiatri_på_tværs_logo_0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88" y="5130800"/>
            <a:ext cx="994322" cy="1003300"/>
          </a:xfrm>
          <a:prstGeom prst="rect">
            <a:avLst/>
          </a:prstGeom>
        </p:spPr>
      </p:pic>
    </p:spTree>
    <p:extLst>
      <p:ext uri="{BB962C8B-B14F-4D97-AF65-F5344CB8AC3E}">
        <p14:creationId xmlns:p14="http://schemas.microsoft.com/office/powerpoint/2010/main" val="23421160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r>
              <a:rPr lang="da-DK" sz="3200" dirty="0" smtClean="0">
                <a:solidFill>
                  <a:srgbClr val="000000"/>
                </a:solidFill>
              </a:rPr>
              <a:t>Indhold</a:t>
            </a:r>
          </a:p>
        </p:txBody>
      </p:sp>
      <p:sp>
        <p:nvSpPr>
          <p:cNvPr id="9219" name="Pladsholder til indhold 3"/>
          <p:cNvSpPr>
            <a:spLocks noGrp="1"/>
          </p:cNvSpPr>
          <p:nvPr>
            <p:ph idx="10"/>
          </p:nvPr>
        </p:nvSpPr>
        <p:spPr bwMode="auto">
          <a:xfrm>
            <a:off x="357188" y="2354790"/>
            <a:ext cx="7714368"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a:bodyPr>
          <a:lstStyle/>
          <a:p>
            <a:pPr marL="342900" indent="-342900">
              <a:buAutoNum type="arabicPeriod"/>
            </a:pPr>
            <a:r>
              <a:rPr lang="da-DK" sz="1400" i="0" dirty="0" smtClean="0"/>
              <a:t>Baggrund for Psykiatri på tværs</a:t>
            </a:r>
          </a:p>
          <a:p>
            <a:pPr marL="342900" indent="-342900">
              <a:buAutoNum type="arabicPeriod"/>
            </a:pPr>
            <a:r>
              <a:rPr lang="da-DK" sz="1400" i="0" dirty="0" smtClean="0"/>
              <a:t>Råd og tips til det gode samarbejde</a:t>
            </a:r>
          </a:p>
          <a:p>
            <a:pPr marL="342900" indent="-342900">
              <a:buFont typeface="Arial"/>
              <a:buAutoNum type="arabicPeriod"/>
            </a:pPr>
            <a:r>
              <a:rPr lang="da-DK" sz="1400" i="0" dirty="0"/>
              <a:t>S</a:t>
            </a:r>
            <a:r>
              <a:rPr lang="da-DK" sz="1400" i="0" dirty="0" smtClean="0"/>
              <a:t>pørgsmål der skaber dialog</a:t>
            </a:r>
          </a:p>
          <a:p>
            <a:pPr marL="342900" indent="-342900">
              <a:buFont typeface="Arial"/>
              <a:buAutoNum type="arabicPeriod"/>
            </a:pPr>
            <a:r>
              <a:rPr lang="da-DK" sz="1400" i="0" dirty="0" smtClean="0"/>
              <a:t>Inspiration fra 33 projekter </a:t>
            </a:r>
          </a:p>
          <a:p>
            <a:pPr marL="342900" indent="-342900">
              <a:buFont typeface="Arial"/>
              <a:buAutoNum type="arabicPeriod"/>
            </a:pPr>
            <a:r>
              <a:rPr lang="da-DK" sz="1400" i="0" dirty="0" smtClean="0"/>
              <a:t>Ambassadører </a:t>
            </a:r>
          </a:p>
          <a:p>
            <a:pPr marL="342900" indent="-342900">
              <a:buAutoNum type="arabicPeriod"/>
            </a:pPr>
            <a:r>
              <a:rPr lang="da-DK" sz="1400" i="0" dirty="0" smtClean="0"/>
              <a:t>Personaleweb</a:t>
            </a:r>
          </a:p>
          <a:p>
            <a:pPr marL="342900" indent="-342900">
              <a:buAutoNum type="arabicPeriod"/>
            </a:pPr>
            <a:r>
              <a:rPr lang="da-DK" sz="1400" i="0" dirty="0" err="1" smtClean="0"/>
              <a:t>Vis.dk</a:t>
            </a:r>
            <a:endParaRPr lang="da-DK" sz="1400" i="0" dirty="0" smtClean="0"/>
          </a:p>
          <a:p>
            <a:pPr marL="342900" indent="-342900">
              <a:buAutoNum type="arabicPeriod"/>
            </a:pPr>
            <a:r>
              <a:rPr lang="da-DK" sz="1400" i="0" dirty="0" smtClean="0"/>
              <a:t>Grafiske elementer</a:t>
            </a:r>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pic>
        <p:nvPicPr>
          <p:cNvPr id="6" name="Billede 5" descr="_MG_68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800" y="4396238"/>
            <a:ext cx="3162300" cy="2108983"/>
          </a:xfrm>
          <a:prstGeom prst="rect">
            <a:avLst/>
          </a:prstGeom>
        </p:spPr>
      </p:pic>
    </p:spTree>
    <p:extLst>
      <p:ext uri="{BB962C8B-B14F-4D97-AF65-F5344CB8AC3E}">
        <p14:creationId xmlns:p14="http://schemas.microsoft.com/office/powerpoint/2010/main" val="19165656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r>
              <a:rPr lang="da-DK" sz="3200" dirty="0" smtClean="0">
                <a:solidFill>
                  <a:srgbClr val="000000"/>
                </a:solidFill>
              </a:rPr>
              <a:t>Baggrund for Psykiatri på tværs</a:t>
            </a:r>
          </a:p>
        </p:txBody>
      </p:sp>
      <p:sp>
        <p:nvSpPr>
          <p:cNvPr id="9219" name="Pladsholder til indhold 3"/>
          <p:cNvSpPr>
            <a:spLocks noGrp="1"/>
          </p:cNvSpPr>
          <p:nvPr>
            <p:ph idx="10"/>
          </p:nvPr>
        </p:nvSpPr>
        <p:spPr bwMode="auto">
          <a:xfrm>
            <a:off x="357188" y="2354790"/>
            <a:ext cx="7714368"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a:bodyPr>
          <a:lstStyle/>
          <a:p>
            <a:r>
              <a:rPr lang="da-DK" sz="1400" b="1" i="0" dirty="0" smtClean="0"/>
              <a:t>Bedre og mere attraktive arbejdspladser</a:t>
            </a:r>
            <a:endParaRPr lang="da-DK" sz="1400" i="0" dirty="0"/>
          </a:p>
          <a:p>
            <a:r>
              <a:rPr lang="da-DK" sz="1400" i="0" dirty="0"/>
              <a:t>FOA – Fag og </a:t>
            </a:r>
            <a:r>
              <a:rPr lang="da-DK" sz="1400" i="0" dirty="0" smtClean="0"/>
              <a:t>Arbejde</a:t>
            </a:r>
            <a:r>
              <a:rPr lang="da-DK" sz="1400" i="0" dirty="0"/>
              <a:t>, Sundhedskartellet, Socialpædagogernes Landsforbund, KL og Danske Regioner </a:t>
            </a:r>
            <a:r>
              <a:rPr lang="da-DK" sz="1400" i="0" dirty="0" smtClean="0"/>
              <a:t>gik i 2012 sammen </a:t>
            </a:r>
            <a:r>
              <a:rPr lang="da-DK" sz="1400" i="0" dirty="0"/>
              <a:t>om at skabe bedre og mere attraktive arbejdspladser i behandlings- og socialpsykiatrien med projektet Psykiatri på tværs.</a:t>
            </a:r>
          </a:p>
          <a:p>
            <a:r>
              <a:rPr lang="da-DK" sz="1400" i="0" dirty="0"/>
              <a:t> </a:t>
            </a:r>
          </a:p>
          <a:p>
            <a:r>
              <a:rPr lang="da-DK" sz="1400" b="1" i="0" dirty="0" smtClean="0"/>
              <a:t>Projekter med mennesket i centrum</a:t>
            </a:r>
          </a:p>
          <a:p>
            <a:r>
              <a:rPr lang="da-DK" sz="1400" i="0" dirty="0" smtClean="0"/>
              <a:t>Resultatet er 33 gennemførte projekter præsenteret på Psykiatrien dag den 19. november 2012. De mange erfaringer og konkrete initiativer skal nu spredes ud på tværs af fag og sektorer for at sikre patienter, </a:t>
            </a:r>
            <a:r>
              <a:rPr lang="da-DK" sz="1400" i="0" dirty="0"/>
              <a:t>borgere og deres pårørende den rette og mest effektive hjælp. </a:t>
            </a:r>
            <a:endParaRPr lang="da-DK" sz="1400" i="0" dirty="0" smtClean="0"/>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pic>
        <p:nvPicPr>
          <p:cNvPr id="2" name="Billede 1"/>
          <p:cNvPicPr>
            <a:picLocks noChangeAspect="1"/>
          </p:cNvPicPr>
          <p:nvPr/>
        </p:nvPicPr>
        <p:blipFill>
          <a:blip r:embed="rId3"/>
          <a:stretch>
            <a:fillRect/>
          </a:stretch>
        </p:blipFill>
        <p:spPr>
          <a:xfrm>
            <a:off x="5715000" y="4536263"/>
            <a:ext cx="2959100" cy="2270937"/>
          </a:xfrm>
          <a:prstGeom prst="rect">
            <a:avLst/>
          </a:prstGeom>
        </p:spPr>
      </p:pic>
    </p:spTree>
    <p:extLst>
      <p:ext uri="{BB962C8B-B14F-4D97-AF65-F5344CB8AC3E}">
        <p14:creationId xmlns:p14="http://schemas.microsoft.com/office/powerpoint/2010/main" val="25058309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pPr marL="342900" indent="-342900"/>
            <a:r>
              <a:rPr lang="da-DK" sz="3200" dirty="0" smtClean="0">
                <a:solidFill>
                  <a:schemeClr val="tx1"/>
                </a:solidFill>
              </a:rPr>
              <a:t>Råd og tips til det gode samarbejde</a:t>
            </a:r>
            <a:endParaRPr lang="da-DK" sz="3200" dirty="0">
              <a:solidFill>
                <a:schemeClr val="tx1"/>
              </a:solidFill>
            </a:endParaRPr>
          </a:p>
        </p:txBody>
      </p:sp>
      <p:sp>
        <p:nvSpPr>
          <p:cNvPr id="9219" name="Pladsholder til indhold 3"/>
          <p:cNvSpPr>
            <a:spLocks noGrp="1"/>
          </p:cNvSpPr>
          <p:nvPr>
            <p:ph idx="10"/>
          </p:nvPr>
        </p:nvSpPr>
        <p:spPr bwMode="auto">
          <a:xfrm>
            <a:off x="357188" y="2354790"/>
            <a:ext cx="7714368"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fontScale="62500" lnSpcReduction="20000"/>
          </a:bodyPr>
          <a:lstStyle/>
          <a:p>
            <a:r>
              <a:rPr lang="da-DK" sz="1800" b="1" i="0" dirty="0"/>
              <a:t>Giv medarbejdere og ledere rum til at mødes på tværs.</a:t>
            </a:r>
            <a:r>
              <a:rPr lang="da-DK" sz="1800" i="0" dirty="0"/>
              <a:t> Start fx med et temamøde som en fælles platform med en given gruppe af borgere i centrum af indsatsen.</a:t>
            </a:r>
          </a:p>
          <a:p>
            <a:r>
              <a:rPr lang="da-DK" sz="1800" b="1" i="0" dirty="0"/>
              <a:t> </a:t>
            </a:r>
            <a:endParaRPr lang="da-DK" sz="1800" i="0" dirty="0"/>
          </a:p>
          <a:p>
            <a:r>
              <a:rPr lang="da-DK" sz="1800" b="1" i="0" dirty="0"/>
              <a:t>Find den røde tråd på tværs. </a:t>
            </a:r>
            <a:r>
              <a:rPr lang="da-DK" sz="1800" i="0" dirty="0"/>
              <a:t>Lær hinanden at kende og skab på den måde fælles værdier og fælles ansvar omkring borgerne og patienternes forløb..</a:t>
            </a:r>
          </a:p>
          <a:p>
            <a:endParaRPr lang="da-DK" sz="1800" b="1" i="0" dirty="0" smtClean="0"/>
          </a:p>
          <a:p>
            <a:r>
              <a:rPr lang="da-DK" sz="1800" b="1" i="0" dirty="0" smtClean="0"/>
              <a:t>Lær </a:t>
            </a:r>
            <a:r>
              <a:rPr lang="da-DK" sz="1800" b="1" i="0" dirty="0"/>
              <a:t>om tilbuddene.</a:t>
            </a:r>
            <a:r>
              <a:rPr lang="da-DK" sz="1800" i="0" dirty="0"/>
              <a:t> Manglende samarbejde på medarbejderniveau kan skyldes, at man ikke ved, hvad der kan hentes i andre afdelinger. </a:t>
            </a:r>
          </a:p>
          <a:p>
            <a:r>
              <a:rPr lang="da-DK" sz="1800" b="1" i="0" dirty="0"/>
              <a:t> </a:t>
            </a:r>
            <a:endParaRPr lang="da-DK" sz="1800" i="0" dirty="0"/>
          </a:p>
          <a:p>
            <a:r>
              <a:rPr lang="da-DK" sz="1800" b="1" i="0" dirty="0"/>
              <a:t>Start ikke med at overbevise ”de andre”</a:t>
            </a:r>
            <a:r>
              <a:rPr lang="da-DK" sz="1800" i="0" dirty="0"/>
              <a:t> om en bestemt metode, som man selv er fascineret af. Start med at få bygget en fælles tilgang og viden op.</a:t>
            </a:r>
          </a:p>
          <a:p>
            <a:r>
              <a:rPr lang="da-DK" sz="1800" i="0" dirty="0"/>
              <a:t> </a:t>
            </a:r>
          </a:p>
          <a:p>
            <a:r>
              <a:rPr lang="da-DK" sz="1800" b="1" i="0" dirty="0"/>
              <a:t>Bliv klogere sammen</a:t>
            </a:r>
            <a:r>
              <a:rPr lang="da-DK" sz="1800" i="0" dirty="0"/>
              <a:t>. Invitér og deltag i samme kompetenceudviklingsarrangementer/kurser, hvor det er muligt. </a:t>
            </a:r>
          </a:p>
          <a:p>
            <a:r>
              <a:rPr lang="da-DK" sz="1800" i="0" dirty="0"/>
              <a:t> </a:t>
            </a:r>
          </a:p>
          <a:p>
            <a:r>
              <a:rPr lang="da-DK" sz="1800" b="1" i="0" dirty="0"/>
              <a:t>Del de gode historier om samarbejdet.</a:t>
            </a:r>
            <a:r>
              <a:rPr lang="da-DK" sz="1800" i="0" dirty="0"/>
              <a:t>  Hvilke positive effekter har det medført? Mindre medicinforbrug? Færre indlæggelser? Større arbejdsglæde?</a:t>
            </a:r>
          </a:p>
          <a:p>
            <a:endParaRPr lang="da-DK" sz="1800" b="1" i="0" dirty="0" smtClean="0"/>
          </a:p>
          <a:p>
            <a:r>
              <a:rPr lang="da-DK" sz="1800" b="1" i="0" dirty="0" smtClean="0"/>
              <a:t>Hold </a:t>
            </a:r>
            <a:r>
              <a:rPr lang="da-DK" sz="1800" b="1" i="0" dirty="0"/>
              <a:t>trekantssamtaler. </a:t>
            </a:r>
            <a:r>
              <a:rPr lang="da-DK" sz="1800" i="0" dirty="0"/>
              <a:t>Det kan gavne beboerne, at distriktspsykiatrien, kommunens socialpsykiatri og beboere at mødes og taler om, hvordan man kan samle indsatsen.</a:t>
            </a:r>
          </a:p>
          <a:p>
            <a:r>
              <a:rPr lang="da-DK" sz="1800" i="0" dirty="0"/>
              <a:t> </a:t>
            </a:r>
          </a:p>
          <a:p>
            <a:r>
              <a:rPr lang="da-DK" sz="1800" b="1" i="0" dirty="0" err="1"/>
              <a:t>Keep</a:t>
            </a:r>
            <a:r>
              <a:rPr lang="da-DK" sz="1800" b="1" i="0" dirty="0"/>
              <a:t> it simple!</a:t>
            </a:r>
            <a:r>
              <a:rPr lang="da-DK" sz="1800" i="0" dirty="0"/>
              <a:t> Der behøver ikke nødvendigvis nedsættes en ny projektorganisation for nye projekter. I region og kommuner er der i forvejen mange fora at arbejde med de fælles opgaver i. </a:t>
            </a:r>
          </a:p>
          <a:p>
            <a:r>
              <a:rPr lang="da-DK" sz="1800" i="0" dirty="0"/>
              <a:t> </a:t>
            </a:r>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spTree>
    <p:extLst>
      <p:ext uri="{BB962C8B-B14F-4D97-AF65-F5344CB8AC3E}">
        <p14:creationId xmlns:p14="http://schemas.microsoft.com/office/powerpoint/2010/main" val="203266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r>
              <a:rPr lang="da-DK" sz="3200" dirty="0" smtClean="0">
                <a:solidFill>
                  <a:srgbClr val="000000"/>
                </a:solidFill>
              </a:rPr>
              <a:t>Mød hinanden og opnå en fælles agenda</a:t>
            </a:r>
          </a:p>
        </p:txBody>
      </p:sp>
      <p:sp>
        <p:nvSpPr>
          <p:cNvPr id="9219" name="Pladsholder til indhold 3"/>
          <p:cNvSpPr>
            <a:spLocks noGrp="1"/>
          </p:cNvSpPr>
          <p:nvPr>
            <p:ph idx="10"/>
          </p:nvPr>
        </p:nvSpPr>
        <p:spPr bwMode="auto">
          <a:xfrm>
            <a:off x="357188" y="2354790"/>
            <a:ext cx="7714368"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a:bodyPr>
          <a:lstStyle/>
          <a:p>
            <a:r>
              <a:rPr lang="da-DK" sz="1400" i="0" dirty="0" smtClean="0"/>
              <a:t>For at skabe en fælles agenda og nå frem til et styrket samarbejdet har vi opstillet nogle spørgsmål, der kan bruges til at skabe dialog og nye ideer. </a:t>
            </a:r>
          </a:p>
          <a:p>
            <a:endParaRPr lang="da-DK" sz="1400" i="0" dirty="0"/>
          </a:p>
          <a:p>
            <a:r>
              <a:rPr lang="da-DK" sz="1400" i="0" dirty="0" smtClean="0"/>
              <a:t>Brug dem som afsæt for drøftelser internt hos jer selv og efterfølgende til fx et fælles temamøde med jeres samarbejdspartnere. </a:t>
            </a:r>
          </a:p>
          <a:p>
            <a:endParaRPr lang="da-DK" sz="1400" i="0" dirty="0"/>
          </a:p>
          <a:p>
            <a:r>
              <a:rPr lang="da-DK" sz="1400" i="0" dirty="0" smtClean="0"/>
              <a:t>Spørgsmålene findes på næste slide. </a:t>
            </a:r>
          </a:p>
          <a:p>
            <a:endParaRPr lang="da-DK" sz="1400" i="0" dirty="0"/>
          </a:p>
          <a:p>
            <a:endParaRPr lang="da-DK" sz="1400" i="0" dirty="0" smtClean="0"/>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pic>
        <p:nvPicPr>
          <p:cNvPr id="2" name="Billede 1"/>
          <p:cNvPicPr>
            <a:picLocks noChangeAspect="1"/>
          </p:cNvPicPr>
          <p:nvPr/>
        </p:nvPicPr>
        <p:blipFill>
          <a:blip r:embed="rId3"/>
          <a:stretch>
            <a:fillRect/>
          </a:stretch>
        </p:blipFill>
        <p:spPr>
          <a:xfrm>
            <a:off x="5651500" y="3977921"/>
            <a:ext cx="3022600" cy="2527300"/>
          </a:xfrm>
          <a:prstGeom prst="rect">
            <a:avLst/>
          </a:prstGeom>
        </p:spPr>
      </p:pic>
    </p:spTree>
    <p:extLst>
      <p:ext uri="{BB962C8B-B14F-4D97-AF65-F5344CB8AC3E}">
        <p14:creationId xmlns:p14="http://schemas.microsoft.com/office/powerpoint/2010/main" val="34612370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r>
              <a:rPr lang="da-DK" sz="3200" dirty="0" smtClean="0">
                <a:solidFill>
                  <a:srgbClr val="000000"/>
                </a:solidFill>
              </a:rPr>
              <a:t>Spørgsmål der skaber dialog</a:t>
            </a:r>
          </a:p>
        </p:txBody>
      </p:sp>
      <p:sp>
        <p:nvSpPr>
          <p:cNvPr id="9219" name="Pladsholder til indhold 3"/>
          <p:cNvSpPr>
            <a:spLocks noGrp="1"/>
          </p:cNvSpPr>
          <p:nvPr>
            <p:ph idx="10"/>
          </p:nvPr>
        </p:nvSpPr>
        <p:spPr bwMode="auto">
          <a:xfrm>
            <a:off x="357188" y="2354790"/>
            <a:ext cx="7714368"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lnSpcReduction="10000"/>
          </a:bodyPr>
          <a:lstStyle/>
          <a:p>
            <a:pPr marL="285750" indent="-285750">
              <a:buFont typeface="Arial"/>
              <a:buChar char="•"/>
            </a:pPr>
            <a:r>
              <a:rPr lang="da-DK" sz="1400" i="0" dirty="0" smtClean="0"/>
              <a:t>Hvorfor har vi brug for et styrket samarbejde?</a:t>
            </a:r>
          </a:p>
          <a:p>
            <a:pPr marL="285750" indent="-285750">
              <a:buFont typeface="Arial"/>
              <a:buChar char="•"/>
            </a:pPr>
            <a:r>
              <a:rPr lang="da-DK" sz="1400" i="0" dirty="0" smtClean="0"/>
              <a:t>Hvad er jeres individuelle mål og fælles mål?</a:t>
            </a:r>
          </a:p>
          <a:p>
            <a:pPr marL="285750" indent="-285750">
              <a:buFont typeface="Arial"/>
              <a:buChar char="•"/>
            </a:pPr>
            <a:r>
              <a:rPr lang="da-DK" sz="1400" i="0" dirty="0" smtClean="0"/>
              <a:t>Hvad kan styrkes i forhold til </a:t>
            </a:r>
          </a:p>
          <a:p>
            <a:r>
              <a:rPr lang="da-DK" sz="1400" i="0" dirty="0" smtClean="0"/>
              <a:t>	- faglighed </a:t>
            </a:r>
          </a:p>
          <a:p>
            <a:r>
              <a:rPr lang="da-DK" sz="1400" i="0" dirty="0" smtClean="0"/>
              <a:t>	- medarbejdere/arbejdspladsen </a:t>
            </a:r>
          </a:p>
          <a:p>
            <a:r>
              <a:rPr lang="da-DK" sz="1400" i="0" dirty="0" smtClean="0"/>
              <a:t>	- patienter/borgere?</a:t>
            </a:r>
          </a:p>
          <a:p>
            <a:pPr marL="285750" indent="-285750">
              <a:buFont typeface="Arial"/>
              <a:buChar char="•"/>
            </a:pPr>
            <a:r>
              <a:rPr lang="da-DK" sz="1400" i="0" dirty="0" smtClean="0"/>
              <a:t>Hvordan kan et projekt eller en opgave løses, så vi sparer tid frem for at stjæle tid?</a:t>
            </a:r>
          </a:p>
          <a:p>
            <a:pPr marL="285750" indent="-285750">
              <a:buFont typeface="Arial"/>
              <a:buChar char="•"/>
            </a:pPr>
            <a:r>
              <a:rPr lang="da-DK" sz="1400" i="0" dirty="0" smtClean="0"/>
              <a:t>Hvilke fælles interesser kan vi mødes om?</a:t>
            </a:r>
          </a:p>
          <a:p>
            <a:pPr marL="285750" indent="-285750">
              <a:buFont typeface="Arial"/>
              <a:buChar char="•"/>
            </a:pPr>
            <a:r>
              <a:rPr lang="da-DK" sz="1400" i="0" dirty="0" smtClean="0"/>
              <a:t>Hvilke eksempler har vi på fælles udfordringer og problemer?</a:t>
            </a:r>
          </a:p>
          <a:p>
            <a:pPr marL="285750" indent="-285750">
              <a:buFont typeface="Arial"/>
              <a:buChar char="•"/>
            </a:pPr>
            <a:r>
              <a:rPr lang="da-DK" sz="1400" i="0" dirty="0" smtClean="0"/>
              <a:t>Hvor gør vi det godt i dag og hvor kan vi gøre det bedre sammen?</a:t>
            </a:r>
          </a:p>
          <a:p>
            <a:pPr marL="285750" indent="-285750">
              <a:buFont typeface="Arial"/>
              <a:buChar char="•"/>
            </a:pPr>
            <a:r>
              <a:rPr lang="da-DK" sz="1400" i="0" dirty="0"/>
              <a:t>H</a:t>
            </a:r>
            <a:r>
              <a:rPr lang="da-DK" sz="1400" i="0" dirty="0" smtClean="0"/>
              <a:t>vad ved vi om tilbuddene hos hinanden?</a:t>
            </a:r>
          </a:p>
          <a:p>
            <a:pPr marL="285750" indent="-285750">
              <a:buFont typeface="Arial"/>
              <a:buChar char="•"/>
            </a:pPr>
            <a:r>
              <a:rPr lang="da-DK" sz="1400" i="0" dirty="0" smtClean="0"/>
              <a:t>Hvem </a:t>
            </a:r>
            <a:r>
              <a:rPr lang="da-DK" sz="1400" i="0" dirty="0"/>
              <a:t>er den eller de relevante samarbejdspartner at tage fat i?</a:t>
            </a:r>
          </a:p>
          <a:p>
            <a:pPr marL="285750" indent="-285750">
              <a:buFont typeface="Arial"/>
              <a:buChar char="•"/>
            </a:pPr>
            <a:r>
              <a:rPr lang="da-DK" sz="1400" i="0" dirty="0"/>
              <a:t>Hvem har en god kontakt</a:t>
            </a:r>
            <a:r>
              <a:rPr lang="da-DK" sz="1400" i="0" dirty="0" smtClean="0"/>
              <a:t>?</a:t>
            </a:r>
          </a:p>
          <a:p>
            <a:pPr marL="285750" indent="-285750">
              <a:buFont typeface="Arial"/>
              <a:buChar char="•"/>
            </a:pPr>
            <a:r>
              <a:rPr lang="da-DK" sz="1400" i="0" dirty="0" smtClean="0"/>
              <a:t>Hvem er tovholdere?</a:t>
            </a:r>
            <a:endParaRPr lang="da-DK" sz="1400" i="0" dirty="0"/>
          </a:p>
          <a:p>
            <a:pPr marL="285750" indent="-285750">
              <a:buFont typeface="Arial"/>
              <a:buChar char="•"/>
            </a:pPr>
            <a:r>
              <a:rPr lang="da-DK" sz="1400" i="0" dirty="0"/>
              <a:t>Hvilke nuværende fora kan vi benytte?</a:t>
            </a:r>
          </a:p>
          <a:p>
            <a:pPr marL="285750" indent="-285750">
              <a:buFont typeface="Arial"/>
              <a:buChar char="•"/>
            </a:pPr>
            <a:r>
              <a:rPr lang="da-DK" sz="1400" i="0" dirty="0" smtClean="0"/>
              <a:t>Hvornår og hvor kan vi mødes?</a:t>
            </a:r>
            <a:endParaRPr lang="da-DK" sz="1400" i="0" dirty="0"/>
          </a:p>
          <a:p>
            <a:pPr marL="285750" indent="-285750">
              <a:buFont typeface="Arial"/>
              <a:buChar char="•"/>
            </a:pPr>
            <a:r>
              <a:rPr lang="da-DK" sz="1400" i="0" dirty="0" smtClean="0"/>
              <a:t>Hvad er vores </a:t>
            </a:r>
            <a:r>
              <a:rPr lang="da-DK" sz="1400" i="0" dirty="0" err="1" smtClean="0"/>
              <a:t>next</a:t>
            </a:r>
            <a:r>
              <a:rPr lang="da-DK" sz="1400" i="0" dirty="0" smtClean="0"/>
              <a:t> step?</a:t>
            </a:r>
          </a:p>
          <a:p>
            <a:endParaRPr lang="da-DK" sz="1400" i="0" dirty="0"/>
          </a:p>
          <a:p>
            <a:endParaRPr lang="da-DK" sz="1400" i="0" dirty="0"/>
          </a:p>
          <a:p>
            <a:endParaRPr lang="da-DK" sz="1400" i="0" dirty="0" smtClean="0"/>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spTree>
    <p:extLst>
      <p:ext uri="{BB962C8B-B14F-4D97-AF65-F5344CB8AC3E}">
        <p14:creationId xmlns:p14="http://schemas.microsoft.com/office/powerpoint/2010/main" val="22051016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pPr marL="342900" indent="-342900"/>
            <a:r>
              <a:rPr lang="da-DK" sz="3200" dirty="0" smtClean="0">
                <a:solidFill>
                  <a:srgbClr val="000000"/>
                </a:solidFill>
              </a:rPr>
              <a:t>Inspiration fra 33 projekter</a:t>
            </a:r>
            <a:endParaRPr lang="da-DK" sz="3200" dirty="0">
              <a:solidFill>
                <a:srgbClr val="000000"/>
              </a:solidFill>
            </a:endParaRPr>
          </a:p>
        </p:txBody>
      </p:sp>
      <p:sp>
        <p:nvSpPr>
          <p:cNvPr id="9219" name="Pladsholder til indhold 3"/>
          <p:cNvSpPr>
            <a:spLocks noGrp="1"/>
          </p:cNvSpPr>
          <p:nvPr>
            <p:ph idx="10"/>
          </p:nvPr>
        </p:nvSpPr>
        <p:spPr bwMode="auto">
          <a:xfrm>
            <a:off x="357188" y="2354790"/>
            <a:ext cx="8520112"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fontScale="92500" lnSpcReduction="10000"/>
          </a:bodyPr>
          <a:lstStyle/>
          <a:p>
            <a:r>
              <a:rPr lang="da-DK" sz="1600" i="0" dirty="0" smtClean="0"/>
              <a:t>Alle vinder, hvis samarbejdet på tværs af fag og sektorer bliver endnu bedre. Læs magasinet om alle resultaterne fra de gennemførte projekter og bliv inspireret. </a:t>
            </a:r>
          </a:p>
          <a:p>
            <a:endParaRPr lang="da-DK" sz="1600" i="0" dirty="0" smtClean="0"/>
          </a:p>
          <a:p>
            <a:endParaRPr lang="da-DK" sz="1600" i="0" dirty="0"/>
          </a:p>
          <a:p>
            <a:endParaRPr lang="da-DK" sz="1600" i="0" dirty="0" smtClean="0"/>
          </a:p>
          <a:p>
            <a:endParaRPr lang="da-DK" sz="1600" i="0" dirty="0"/>
          </a:p>
          <a:p>
            <a:endParaRPr lang="da-DK" sz="1600" i="0" dirty="0" smtClean="0"/>
          </a:p>
          <a:p>
            <a:endParaRPr lang="da-DK" sz="1600" i="0" dirty="0"/>
          </a:p>
          <a:p>
            <a:endParaRPr lang="da-DK" sz="1600" i="0" dirty="0" smtClean="0"/>
          </a:p>
          <a:p>
            <a:endParaRPr lang="da-DK" sz="1600" i="0" dirty="0"/>
          </a:p>
          <a:p>
            <a:endParaRPr lang="da-DK" sz="1600" i="0" dirty="0" smtClean="0"/>
          </a:p>
          <a:p>
            <a:endParaRPr lang="da-DK" sz="1600" i="0" dirty="0"/>
          </a:p>
          <a:p>
            <a:endParaRPr lang="da-DK" sz="1600" i="0" dirty="0" smtClean="0"/>
          </a:p>
          <a:p>
            <a:endParaRPr lang="da-DK" sz="1600" i="0" dirty="0"/>
          </a:p>
          <a:p>
            <a:r>
              <a:rPr lang="da-DK" sz="1600" i="0" dirty="0" smtClean="0"/>
              <a:t>Hent PDF af magasinet </a:t>
            </a:r>
          </a:p>
          <a:p>
            <a:r>
              <a:rPr lang="da-DK" sz="1600" i="0" dirty="0" smtClean="0"/>
              <a:t>på </a:t>
            </a:r>
            <a:r>
              <a:rPr lang="da-DK" sz="1600" i="0" dirty="0" err="1" smtClean="0"/>
              <a:t>personaleweb.dk</a:t>
            </a:r>
            <a:r>
              <a:rPr lang="da-DK" sz="1600" i="0" dirty="0" smtClean="0"/>
              <a:t>/psykiatri</a:t>
            </a:r>
          </a:p>
          <a:p>
            <a:endParaRPr lang="da-DK" sz="1800" b="1" i="0" dirty="0" smtClean="0"/>
          </a:p>
          <a:p>
            <a:endParaRPr lang="da-DK" sz="1800" b="1" i="0" dirty="0" smtClean="0"/>
          </a:p>
          <a:p>
            <a:endParaRPr lang="da-DK" sz="1800" i="0" dirty="0"/>
          </a:p>
          <a:p>
            <a:endParaRPr lang="da-DK" sz="1800" i="0" dirty="0" smtClean="0"/>
          </a:p>
          <a:p>
            <a:endParaRPr lang="da-DK" sz="1800" i="0" dirty="0" smtClean="0"/>
          </a:p>
          <a:p>
            <a:endParaRPr lang="da-DK" sz="1800" i="0" dirty="0"/>
          </a:p>
          <a:p>
            <a:endParaRPr lang="da-DK" sz="1800" i="0" dirty="0"/>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pic>
        <p:nvPicPr>
          <p:cNvPr id="2" name="Billede 1" descr="21x21_PPT_magasin_FINAL_LOW_Page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600" y="3009900"/>
            <a:ext cx="3619500" cy="36195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1792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pPr marL="342900" indent="-342900"/>
            <a:r>
              <a:rPr lang="da-DK" sz="3200" dirty="0">
                <a:solidFill>
                  <a:srgbClr val="000000"/>
                </a:solidFill>
              </a:rPr>
              <a:t>Ambassadører</a:t>
            </a:r>
          </a:p>
        </p:txBody>
      </p:sp>
      <p:sp>
        <p:nvSpPr>
          <p:cNvPr id="9219" name="Pladsholder til indhold 3"/>
          <p:cNvSpPr>
            <a:spLocks noGrp="1"/>
          </p:cNvSpPr>
          <p:nvPr>
            <p:ph idx="10"/>
          </p:nvPr>
        </p:nvSpPr>
        <p:spPr bwMode="auto">
          <a:xfrm>
            <a:off x="357188" y="2354790"/>
            <a:ext cx="8520112"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a:bodyPr>
          <a:lstStyle/>
          <a:p>
            <a:r>
              <a:rPr lang="da-DK" sz="1600" i="0" dirty="0" smtClean="0"/>
              <a:t>Brug ambassadører fra andre projekter som oplægsholdere eller sparringspartnere. Find kontaktpersonerne på det næste slide.</a:t>
            </a:r>
          </a:p>
          <a:p>
            <a:endParaRPr lang="da-DK" sz="1800" b="1" i="0" dirty="0" smtClean="0"/>
          </a:p>
          <a:p>
            <a:endParaRPr lang="da-DK" sz="1800" b="1" i="0" dirty="0" smtClean="0"/>
          </a:p>
          <a:p>
            <a:endParaRPr lang="da-DK" sz="1800" i="0" dirty="0"/>
          </a:p>
          <a:p>
            <a:endParaRPr lang="da-DK" sz="1800" i="0" dirty="0" smtClean="0"/>
          </a:p>
          <a:p>
            <a:endParaRPr lang="da-DK" sz="1800" i="0" dirty="0" smtClean="0"/>
          </a:p>
          <a:p>
            <a:endParaRPr lang="da-DK" sz="1800" i="0" dirty="0"/>
          </a:p>
          <a:p>
            <a:endParaRPr lang="da-DK" sz="1800" i="0" dirty="0"/>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pic>
        <p:nvPicPr>
          <p:cNvPr id="8" name="Billede 7" descr="21x21_PPT_magasin_FINAL_LOW_Page_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88" y="3220915"/>
            <a:ext cx="2566710" cy="1284907"/>
          </a:xfrm>
          <a:prstGeom prst="rect">
            <a:avLst/>
          </a:prstGeom>
        </p:spPr>
      </p:pic>
      <p:pic>
        <p:nvPicPr>
          <p:cNvPr id="9" name="Billede 8" descr="21x21_PPT_magasin_FINAL_LOW_Page_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1198" y="3458256"/>
            <a:ext cx="2092602" cy="1047566"/>
          </a:xfrm>
          <a:prstGeom prst="rect">
            <a:avLst/>
          </a:prstGeom>
        </p:spPr>
      </p:pic>
      <p:pic>
        <p:nvPicPr>
          <p:cNvPr id="10" name="Billede 9" descr="21x21_PPT_magasin_FINAL_LOW_Page_1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049" y="4842887"/>
            <a:ext cx="3371391" cy="1687734"/>
          </a:xfrm>
          <a:prstGeom prst="rect">
            <a:avLst/>
          </a:prstGeom>
        </p:spPr>
      </p:pic>
      <p:pic>
        <p:nvPicPr>
          <p:cNvPr id="11" name="Billede 10" descr="21x21_PPT_magasin_FINAL_LOW_Page_2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1400" y="3288777"/>
            <a:ext cx="3124200" cy="1563989"/>
          </a:xfrm>
          <a:prstGeom prst="rect">
            <a:avLst/>
          </a:prstGeom>
        </p:spPr>
      </p:pic>
      <p:pic>
        <p:nvPicPr>
          <p:cNvPr id="12" name="Billede 11" descr="21x21_PPT_magasin_FINAL_LOW_Page_27.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650" y="4499670"/>
            <a:ext cx="4102100" cy="2053530"/>
          </a:xfrm>
          <a:prstGeom prst="rect">
            <a:avLst/>
          </a:prstGeom>
        </p:spPr>
      </p:pic>
    </p:spTree>
    <p:extLst>
      <p:ext uri="{BB962C8B-B14F-4D97-AF65-F5344CB8AC3E}">
        <p14:creationId xmlns:p14="http://schemas.microsoft.com/office/powerpoint/2010/main" val="23161053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el 1"/>
          <p:cNvSpPr>
            <a:spLocks noGrp="1"/>
          </p:cNvSpPr>
          <p:nvPr>
            <p:ph type="title"/>
          </p:nvPr>
        </p:nvSpPr>
        <p:spPr bwMode="auto">
          <a:xfrm>
            <a:off x="357187" y="1395413"/>
            <a:ext cx="8376527" cy="134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bodyPr>
          <a:lstStyle/>
          <a:p>
            <a:pPr marL="342900" indent="-342900"/>
            <a:r>
              <a:rPr lang="da-DK" sz="3200" dirty="0" smtClean="0">
                <a:solidFill>
                  <a:srgbClr val="000000"/>
                </a:solidFill>
              </a:rPr>
              <a:t>Kontakt ambassadørerne</a:t>
            </a:r>
            <a:endParaRPr lang="da-DK" sz="3200" dirty="0">
              <a:solidFill>
                <a:srgbClr val="000000"/>
              </a:solidFill>
            </a:endParaRPr>
          </a:p>
        </p:txBody>
      </p:sp>
      <p:sp>
        <p:nvSpPr>
          <p:cNvPr id="9219" name="Pladsholder til indhold 3"/>
          <p:cNvSpPr>
            <a:spLocks noGrp="1"/>
          </p:cNvSpPr>
          <p:nvPr>
            <p:ph idx="10"/>
          </p:nvPr>
        </p:nvSpPr>
        <p:spPr bwMode="auto">
          <a:xfrm>
            <a:off x="357188" y="2354790"/>
            <a:ext cx="8520112" cy="41504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0" compatLnSpc="1">
            <a:prstTxWarp prst="textNoShape">
              <a:avLst/>
            </a:prstTxWarp>
            <a:normAutofit/>
          </a:bodyPr>
          <a:lstStyle/>
          <a:p>
            <a:endParaRPr lang="da-DK" sz="1600" i="0" dirty="0" smtClean="0"/>
          </a:p>
          <a:p>
            <a:endParaRPr lang="da-DK" sz="1800" b="1" i="0" dirty="0" smtClean="0"/>
          </a:p>
          <a:p>
            <a:endParaRPr lang="da-DK" sz="1800" b="1" i="0" dirty="0" smtClean="0"/>
          </a:p>
          <a:p>
            <a:endParaRPr lang="da-DK" sz="1800" i="0" dirty="0"/>
          </a:p>
          <a:p>
            <a:endParaRPr lang="da-DK" sz="1800" i="0" dirty="0" smtClean="0"/>
          </a:p>
          <a:p>
            <a:endParaRPr lang="da-DK" sz="1800" i="0" dirty="0" smtClean="0"/>
          </a:p>
          <a:p>
            <a:endParaRPr lang="da-DK" sz="1800" i="0" dirty="0"/>
          </a:p>
          <a:p>
            <a:endParaRPr lang="da-DK" sz="1800" i="0" dirty="0"/>
          </a:p>
        </p:txBody>
      </p:sp>
      <p:pic>
        <p:nvPicPr>
          <p:cNvPr id="5" name="Billede 4"/>
          <p:cNvPicPr>
            <a:picLocks noChangeAspect="1"/>
          </p:cNvPicPr>
          <p:nvPr/>
        </p:nvPicPr>
        <p:blipFill>
          <a:blip r:embed="rId2"/>
          <a:stretch>
            <a:fillRect/>
          </a:stretch>
        </p:blipFill>
        <p:spPr>
          <a:xfrm>
            <a:off x="7683500" y="152400"/>
            <a:ext cx="990600" cy="980792"/>
          </a:xfrm>
          <a:prstGeom prst="rect">
            <a:avLst/>
          </a:prstGeom>
        </p:spPr>
      </p:pic>
      <p:graphicFrame>
        <p:nvGraphicFramePr>
          <p:cNvPr id="6" name="Tabel 5"/>
          <p:cNvGraphicFramePr>
            <a:graphicFrameLocks noGrp="1"/>
          </p:cNvGraphicFramePr>
          <p:nvPr>
            <p:extLst>
              <p:ext uri="{D42A27DB-BD31-4B8C-83A1-F6EECF244321}">
                <p14:modId xmlns:p14="http://schemas.microsoft.com/office/powerpoint/2010/main" val="1197593411"/>
              </p:ext>
            </p:extLst>
          </p:nvPr>
        </p:nvGraphicFramePr>
        <p:xfrm>
          <a:off x="457200" y="2385253"/>
          <a:ext cx="8420100" cy="3687797"/>
        </p:xfrm>
        <a:graphic>
          <a:graphicData uri="http://schemas.openxmlformats.org/drawingml/2006/table">
            <a:tbl>
              <a:tblPr/>
              <a:tblGrid>
                <a:gridCol w="2260087"/>
                <a:gridCol w="1775783"/>
                <a:gridCol w="2370543"/>
                <a:gridCol w="2013687"/>
              </a:tblGrid>
              <a:tr h="127887">
                <a:tc>
                  <a:txBody>
                    <a:bodyPr/>
                    <a:lstStyle/>
                    <a:p>
                      <a:pPr algn="l" fontAlgn="b"/>
                      <a:r>
                        <a:rPr lang="da-DK" sz="800" b="1" i="0" u="none" strike="noStrike">
                          <a:solidFill>
                            <a:srgbClr val="000000"/>
                          </a:solidFill>
                          <a:effectLst/>
                          <a:latin typeface="Georgia"/>
                        </a:rPr>
                        <a:t>Projekt </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da-DK" sz="800" b="1" i="0" u="none" strike="noStrike">
                          <a:solidFill>
                            <a:srgbClr val="000000"/>
                          </a:solidFill>
                          <a:effectLst/>
                          <a:latin typeface="Georgia"/>
                        </a:rPr>
                        <a:t>Ambassadør</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da-DK" sz="800" b="1" i="0" u="none" strike="noStrike">
                          <a:solidFill>
                            <a:srgbClr val="000000"/>
                          </a:solidFill>
                          <a:effectLst/>
                          <a:latin typeface="Georgia"/>
                        </a:rPr>
                        <a:t>Virksomhed</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da-DK" sz="800" b="1" i="0" u="none" strike="noStrike">
                          <a:solidFill>
                            <a:schemeClr val="tx1"/>
                          </a:solidFill>
                          <a:effectLst/>
                          <a:latin typeface="Georgia"/>
                        </a:rPr>
                        <a:t>Mailadresse</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27887">
                <a:tc>
                  <a:txBody>
                    <a:bodyPr/>
                    <a:lstStyle/>
                    <a:p>
                      <a:pPr algn="l" fontAlgn="b"/>
                      <a:r>
                        <a:rPr lang="da-DK" sz="800" b="0" i="0" u="none" strike="noStrike">
                          <a:solidFill>
                            <a:srgbClr val="000000"/>
                          </a:solidFill>
                          <a:effectLst/>
                          <a:latin typeface="Georgia"/>
                        </a:rPr>
                        <a:t>ADHD - et liv på tværs</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Birgitte Amdisen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dirty="0">
                          <a:solidFill>
                            <a:srgbClr val="000000"/>
                          </a:solidFill>
                          <a:effectLst/>
                          <a:latin typeface="Georgia"/>
                        </a:rPr>
                        <a:t>Regionspsykiatrien i Viborg</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sng" strike="noStrike" dirty="0" err="1">
                          <a:solidFill>
                            <a:schemeClr val="tx1"/>
                          </a:solidFill>
                          <a:effectLst/>
                          <a:latin typeface="Georgia"/>
                        </a:rPr>
                        <a:t>Birgitte.Amdisen@</a:t>
                      </a:r>
                      <a:r>
                        <a:rPr lang="da-DK" sz="800" b="0" i="0" u="sng" strike="noStrike" dirty="0" err="1" smtClean="0">
                          <a:solidFill>
                            <a:schemeClr val="tx1"/>
                          </a:solidFill>
                          <a:effectLst/>
                          <a:latin typeface="Georgia"/>
                        </a:rPr>
                        <a:t>ps.rm.dk</a:t>
                      </a:r>
                      <a:endParaRPr lang="da-DK" sz="800" b="0" i="0" u="sng" strike="noStrike" dirty="0">
                        <a:solidFill>
                          <a:schemeClr val="tx1"/>
                        </a:solidFill>
                        <a:effectLst/>
                        <a:latin typeface="Georgia"/>
                      </a:endParaRP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87">
                <a:tc>
                  <a:txBody>
                    <a:bodyPr/>
                    <a:lstStyle/>
                    <a:p>
                      <a:pPr algn="l" fontAlgn="b"/>
                      <a:r>
                        <a:rPr lang="da-DK" sz="800" b="0" i="0" u="none" strike="noStrike" dirty="0">
                          <a:solidFill>
                            <a:srgbClr val="000000"/>
                          </a:solidFill>
                          <a:effectLst/>
                          <a:latin typeface="Georgia"/>
                        </a:rPr>
                        <a:t>Kultursammenføring i </a:t>
                      </a:r>
                      <a:r>
                        <a:rPr lang="da-DK" sz="800" b="0" i="0" u="none" strike="noStrike" dirty="0" smtClean="0">
                          <a:solidFill>
                            <a:srgbClr val="000000"/>
                          </a:solidFill>
                          <a:effectLst/>
                          <a:latin typeface="Georgia"/>
                        </a:rPr>
                        <a:t>akut </a:t>
                      </a:r>
                      <a:r>
                        <a:rPr lang="da-DK" sz="800" b="0" i="0" u="none" strike="noStrike" dirty="0">
                          <a:solidFill>
                            <a:srgbClr val="000000"/>
                          </a:solidFill>
                          <a:effectLst/>
                          <a:latin typeface="Georgia"/>
                        </a:rPr>
                        <a:t>døgntilbud</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Bente Pedersen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Regionspsykiatrien Silkeborg, Psykiatriens Hus</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da-DK" sz="800" b="0" i="0" u="sng" strike="noStrike" dirty="0" err="1">
                          <a:solidFill>
                            <a:schemeClr val="tx1"/>
                          </a:solidFill>
                          <a:effectLst/>
                          <a:latin typeface="Georgia"/>
                        </a:rPr>
                        <a:t>bentepde@</a:t>
                      </a:r>
                      <a:r>
                        <a:rPr lang="da-DK" sz="800" b="0" i="0" u="sng" strike="noStrike" dirty="0" err="1" smtClean="0">
                          <a:solidFill>
                            <a:schemeClr val="tx1"/>
                          </a:solidFill>
                          <a:effectLst/>
                          <a:latin typeface="Georgia"/>
                        </a:rPr>
                        <a:t>rm.dk</a:t>
                      </a:r>
                      <a:endParaRPr lang="da-DK" sz="800" b="0" i="0" u="sng" strike="noStrike" dirty="0">
                        <a:solidFill>
                          <a:schemeClr val="tx1"/>
                        </a:solidFill>
                        <a:effectLst/>
                        <a:latin typeface="Georgia"/>
                      </a:endParaRPr>
                    </a:p>
                  </a:txBody>
                  <a:tcPr marL="8304" marR="8304" marT="83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30">
                <a:tc>
                  <a:txBody>
                    <a:bodyPr/>
                    <a:lstStyle/>
                    <a:p>
                      <a:pPr algn="l" fontAlgn="b"/>
                      <a:r>
                        <a:rPr lang="da-DK" sz="800" b="0" i="0" u="none" strike="noStrike">
                          <a:solidFill>
                            <a:srgbClr val="000000"/>
                          </a:solidFill>
                          <a:effectLst/>
                          <a:latin typeface="Georgia"/>
                        </a:rPr>
                        <a:t>Opsøgende arbejde på tværs</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Karen Ducjan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Hørsholm Kommune, Socialpsykiatrisk Center Åstedet</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chemeClr val="tx1"/>
                          </a:solidFill>
                          <a:effectLst/>
                          <a:latin typeface="Georgia"/>
                        </a:rPr>
                        <a:t>kdu@horsholm.dk</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30">
                <a:tc>
                  <a:txBody>
                    <a:bodyPr/>
                    <a:lstStyle/>
                    <a:p>
                      <a:pPr algn="l" fontAlgn="b"/>
                      <a:r>
                        <a:rPr lang="da-DK" sz="800" b="0" i="0" u="none" strike="noStrike">
                          <a:solidFill>
                            <a:srgbClr val="000000"/>
                          </a:solidFill>
                          <a:effectLst/>
                          <a:latin typeface="Georgia"/>
                        </a:rPr>
                        <a:t>Opsøgende arbejde på tværs</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Rita Blumensaadt</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dirty="0">
                          <a:solidFill>
                            <a:srgbClr val="000000"/>
                          </a:solidFill>
                          <a:effectLst/>
                          <a:latin typeface="Georgia"/>
                        </a:rPr>
                        <a:t>Region Hovedstadens Psykiatri, Opsøgende psykiatriteam Helsingør</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chemeClr val="tx1"/>
                          </a:solidFill>
                          <a:effectLst/>
                          <a:latin typeface="Georgia"/>
                        </a:rPr>
                        <a:t>rita.kellebjerg.blumensaadt@regionh.dk</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87">
                <a:tc>
                  <a:txBody>
                    <a:bodyPr/>
                    <a:lstStyle/>
                    <a:p>
                      <a:pPr algn="l" fontAlgn="b"/>
                      <a:r>
                        <a:rPr lang="da-DK" sz="800" b="0" i="0" u="none" strike="noStrike">
                          <a:solidFill>
                            <a:srgbClr val="000000"/>
                          </a:solidFill>
                          <a:effectLst/>
                          <a:latin typeface="Georgia"/>
                        </a:rPr>
                        <a:t>Mødet i mellemrummet</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Marlene Hansen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Gentofte Kommune, Social og Handicapdrift</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sng" strike="noStrike" dirty="0" err="1">
                          <a:solidFill>
                            <a:schemeClr val="tx1"/>
                          </a:solidFill>
                          <a:effectLst/>
                          <a:latin typeface="Georgia"/>
                        </a:rPr>
                        <a:t>maha@gentofte.dk</a:t>
                      </a:r>
                      <a:endParaRPr lang="da-DK" sz="800" b="0" i="0" u="sng" strike="noStrike" dirty="0">
                        <a:solidFill>
                          <a:schemeClr val="tx1"/>
                        </a:solidFill>
                        <a:effectLst/>
                        <a:latin typeface="Georgia"/>
                      </a:endParaRP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30">
                <a:tc>
                  <a:txBody>
                    <a:bodyPr/>
                    <a:lstStyle/>
                    <a:p>
                      <a:pPr algn="l" fontAlgn="b"/>
                      <a:r>
                        <a:rPr lang="da-DK" sz="800" b="0" i="0" u="none" strike="noStrike">
                          <a:solidFill>
                            <a:srgbClr val="000000"/>
                          </a:solidFill>
                          <a:effectLst/>
                          <a:latin typeface="Georgia"/>
                        </a:rPr>
                        <a:t>Mødet i mellemrummet</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Eva Tangdal</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Region Hovedstadens Psykiatri, Psykiatrisk Center Ballerup</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sng" strike="noStrike" dirty="0" err="1">
                          <a:solidFill>
                            <a:schemeClr val="tx1"/>
                          </a:solidFill>
                          <a:effectLst/>
                          <a:latin typeface="Georgia"/>
                        </a:rPr>
                        <a:t>eva.tangdal@regionh.dk</a:t>
                      </a:r>
                      <a:endParaRPr lang="da-DK" sz="800" b="0" i="0" u="sng" strike="noStrike" dirty="0">
                        <a:solidFill>
                          <a:schemeClr val="tx1"/>
                        </a:solidFill>
                        <a:effectLst/>
                        <a:latin typeface="Georgia"/>
                      </a:endParaRP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87">
                <a:tc>
                  <a:txBody>
                    <a:bodyPr/>
                    <a:lstStyle/>
                    <a:p>
                      <a:pPr algn="l" fontAlgn="b"/>
                      <a:r>
                        <a:rPr lang="da-DK" sz="800" b="0" i="0" u="none" strike="noStrike">
                          <a:solidFill>
                            <a:srgbClr val="000000"/>
                          </a:solidFill>
                          <a:effectLst/>
                          <a:latin typeface="Georgia"/>
                        </a:rPr>
                        <a:t>Sammen kan vi mere</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Berit Langkjær</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Socialpsykiatrien, Hvidovre Hospital</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sng" strike="noStrike" dirty="0" err="1">
                          <a:solidFill>
                            <a:schemeClr val="tx1"/>
                          </a:solidFill>
                          <a:effectLst/>
                          <a:latin typeface="Georgia"/>
                        </a:rPr>
                        <a:t>gkj@hvidovre.dk</a:t>
                      </a:r>
                      <a:endParaRPr lang="da-DK" sz="800" b="0" i="0" u="sng" strike="noStrike" dirty="0">
                        <a:solidFill>
                          <a:schemeClr val="tx1"/>
                        </a:solidFill>
                        <a:effectLst/>
                        <a:latin typeface="Georgia"/>
                      </a:endParaRP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30">
                <a:tc>
                  <a:txBody>
                    <a:bodyPr/>
                    <a:lstStyle/>
                    <a:p>
                      <a:pPr algn="l" fontAlgn="b"/>
                      <a:r>
                        <a:rPr lang="da-DK" sz="800" b="0" i="0" u="none" strike="noStrike">
                          <a:solidFill>
                            <a:srgbClr val="000000"/>
                          </a:solidFill>
                          <a:effectLst/>
                          <a:latin typeface="Georgia"/>
                        </a:rPr>
                        <a:t>Fælles indsats bedst for den enkelte</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Kamilla Louise Kampmann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Region Hovedstadens Psykiatri, Psyk. Center København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chemeClr val="tx1"/>
                          </a:solidFill>
                          <a:effectLst/>
                          <a:latin typeface="Georgia"/>
                        </a:rPr>
                        <a:t>Kamilla.louise.kampmann@regionh.dk</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30">
                <a:tc>
                  <a:txBody>
                    <a:bodyPr/>
                    <a:lstStyle/>
                    <a:p>
                      <a:pPr algn="l" fontAlgn="b"/>
                      <a:r>
                        <a:rPr lang="da-DK" sz="800" b="0" i="0" u="none" strike="noStrike">
                          <a:solidFill>
                            <a:srgbClr val="000000"/>
                          </a:solidFill>
                          <a:effectLst/>
                          <a:latin typeface="Georgia"/>
                        </a:rPr>
                        <a:t>Fælles indsats bedst for den enkelte</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Mette Wallbohm Olsen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Region Hovedstadens Psykiatri, Psyk. Center København, stab for kvalitet og udvikling</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chemeClr val="tx1"/>
                          </a:solidFill>
                          <a:effectLst/>
                          <a:latin typeface="Georgia"/>
                        </a:rPr>
                        <a:t>mette.wallbohm@regionh.dk</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30">
                <a:tc>
                  <a:txBody>
                    <a:bodyPr/>
                    <a:lstStyle/>
                    <a:p>
                      <a:pPr algn="l" fontAlgn="b"/>
                      <a:r>
                        <a:rPr lang="da-DK" sz="800" b="0" i="0" u="none" strike="noStrike">
                          <a:solidFill>
                            <a:srgbClr val="000000"/>
                          </a:solidFill>
                          <a:effectLst/>
                          <a:latin typeface="Georgia"/>
                        </a:rPr>
                        <a:t>Psykoedukation på tværs</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Lise Guldberg Nielsen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Greve Kommune, Pædagogisk Psykiatrisk Vejledningscenter</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chemeClr val="tx1"/>
                          </a:solidFill>
                          <a:effectLst/>
                          <a:latin typeface="Georgia"/>
                        </a:rPr>
                        <a:t>lgn@greve.dk</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30">
                <a:tc>
                  <a:txBody>
                    <a:bodyPr/>
                    <a:lstStyle/>
                    <a:p>
                      <a:pPr algn="l" fontAlgn="b"/>
                      <a:r>
                        <a:rPr lang="da-DK" sz="800" b="0" i="0" u="none" strike="noStrike" dirty="0">
                          <a:solidFill>
                            <a:srgbClr val="000000"/>
                          </a:solidFill>
                          <a:effectLst/>
                          <a:latin typeface="Georgia"/>
                        </a:rPr>
                        <a:t>Vejen til bedre observation og </a:t>
                      </a:r>
                      <a:r>
                        <a:rPr lang="da-DK" sz="800" b="0" i="0" u="none" strike="noStrike" dirty="0" smtClean="0">
                          <a:solidFill>
                            <a:srgbClr val="000000"/>
                          </a:solidFill>
                          <a:effectLst/>
                          <a:latin typeface="Georgia"/>
                        </a:rPr>
                        <a:t>behandling af smerte</a:t>
                      </a:r>
                      <a:r>
                        <a:rPr lang="da-DK" sz="800" b="0" i="0" u="none" strike="noStrike" baseline="0" dirty="0" smtClean="0">
                          <a:solidFill>
                            <a:srgbClr val="000000"/>
                          </a:solidFill>
                          <a:effectLst/>
                          <a:latin typeface="Georgia"/>
                        </a:rPr>
                        <a:t> hos svært demente</a:t>
                      </a:r>
                      <a:endParaRPr lang="da-DK" sz="800" b="0" i="0" u="none" strike="noStrike" dirty="0">
                        <a:solidFill>
                          <a:srgbClr val="000000"/>
                        </a:solidFill>
                        <a:effectLst/>
                        <a:latin typeface="Georgia"/>
                      </a:endParaRP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Else Iversen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Psykiatrien i Region Syddanmark, Gerontopsykiatrisk Team</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chemeClr val="tx1"/>
                          </a:solidFill>
                          <a:effectLst/>
                          <a:latin typeface="Georgia"/>
                        </a:rPr>
                        <a:t>Else.Iversen@slb.regionsyddanmark.dk</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130">
                <a:tc>
                  <a:txBody>
                    <a:bodyPr/>
                    <a:lstStyle/>
                    <a:p>
                      <a:pPr algn="l" fontAlgn="b"/>
                      <a:r>
                        <a:rPr lang="da-DK" sz="800" b="0" i="0" u="none" strike="noStrike" dirty="0">
                          <a:solidFill>
                            <a:srgbClr val="000000"/>
                          </a:solidFill>
                          <a:effectLst/>
                          <a:latin typeface="Georgia"/>
                        </a:rPr>
                        <a:t>Vejen til bedre observation og </a:t>
                      </a:r>
                      <a:r>
                        <a:rPr lang="da-DK" sz="800" b="0" i="0" u="none" strike="noStrike" dirty="0" smtClean="0">
                          <a:solidFill>
                            <a:srgbClr val="000000"/>
                          </a:solidFill>
                          <a:effectLst/>
                          <a:latin typeface="Georgia"/>
                        </a:rPr>
                        <a:t>behandling af smerte hos svært demente</a:t>
                      </a:r>
                      <a:endParaRPr lang="da-DK" sz="800" b="0" i="0" u="none" strike="noStrike" dirty="0">
                        <a:solidFill>
                          <a:srgbClr val="000000"/>
                        </a:solidFill>
                        <a:effectLst/>
                        <a:latin typeface="Georgia"/>
                      </a:endParaRP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Dorthe Lunding</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Psykiatrien i Region Syddanmark, Gerontopsykiatrisk Team</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chemeClr val="tx1"/>
                          </a:solidFill>
                          <a:effectLst/>
                          <a:latin typeface="Georgia"/>
                        </a:rPr>
                        <a:t>Dorthe.Lunding@slb.regionsyddanmark.dk</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87">
                <a:tc>
                  <a:txBody>
                    <a:bodyPr/>
                    <a:lstStyle/>
                    <a:p>
                      <a:pPr algn="l" fontAlgn="b"/>
                      <a:r>
                        <a:rPr lang="da-DK" sz="800" b="0" i="0" u="none" strike="noStrike" dirty="0" smtClean="0">
                          <a:solidFill>
                            <a:srgbClr val="000000"/>
                          </a:solidFill>
                          <a:effectLst/>
                          <a:latin typeface="Georgia"/>
                        </a:rPr>
                        <a:t>Styrket samarbejde omkring voksne med spiseforstyrrelse</a:t>
                      </a:r>
                      <a:endParaRPr lang="da-DK" sz="800" b="0" i="0" u="none" strike="noStrike" dirty="0">
                        <a:solidFill>
                          <a:srgbClr val="000000"/>
                        </a:solidFill>
                        <a:effectLst/>
                        <a:latin typeface="Georgia"/>
                      </a:endParaRP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Anne Marie Nørgaard</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Aalborg Kommune</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chemeClr val="tx1"/>
                          </a:solidFill>
                          <a:effectLst/>
                          <a:latin typeface="Georgia"/>
                        </a:rPr>
                        <a:t>nag-aeh@aalborg.dk</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87">
                <a:tc>
                  <a:txBody>
                    <a:bodyPr/>
                    <a:lstStyle/>
                    <a:p>
                      <a:pPr algn="l" fontAlgn="b"/>
                      <a:r>
                        <a:rPr lang="da-DK" sz="800" b="0" i="0" u="none" strike="noStrike" dirty="0" smtClean="0">
                          <a:solidFill>
                            <a:srgbClr val="000000"/>
                          </a:solidFill>
                          <a:effectLst/>
                          <a:latin typeface="Georgia"/>
                        </a:rPr>
                        <a:t>Styrket samarbejde omkring voksne med spiseforstyrrelse</a:t>
                      </a:r>
                      <a:endParaRPr lang="da-DK" sz="800" b="0" i="0" u="none" strike="noStrike" dirty="0">
                        <a:solidFill>
                          <a:srgbClr val="000000"/>
                        </a:solidFill>
                        <a:effectLst/>
                        <a:latin typeface="Georgia"/>
                      </a:endParaRP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700" b="0" i="0" u="none" strike="noStrike">
                          <a:solidFill>
                            <a:srgbClr val="000000"/>
                          </a:solidFill>
                          <a:effectLst/>
                          <a:latin typeface="Georgia"/>
                        </a:rPr>
                        <a:t>Inger Becker</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Region Nordjylland</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sng" strike="noStrike" dirty="0" err="1">
                          <a:solidFill>
                            <a:schemeClr val="tx1"/>
                          </a:solidFill>
                          <a:effectLst/>
                          <a:latin typeface="Georgia"/>
                        </a:rPr>
                        <a:t>inger.becker@rn.dk</a:t>
                      </a:r>
                      <a:endParaRPr lang="da-DK" sz="800" b="0" i="0" u="sng" strike="noStrike" dirty="0">
                        <a:solidFill>
                          <a:schemeClr val="tx1"/>
                        </a:solidFill>
                        <a:effectLst/>
                        <a:latin typeface="Georgia"/>
                      </a:endParaRP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87">
                <a:tc>
                  <a:txBody>
                    <a:bodyPr/>
                    <a:lstStyle/>
                    <a:p>
                      <a:pPr algn="l" fontAlgn="b"/>
                      <a:r>
                        <a:rPr lang="da-DK" sz="800" b="0" i="0" u="none" strike="noStrike" dirty="0" smtClean="0">
                          <a:solidFill>
                            <a:srgbClr val="000000"/>
                          </a:solidFill>
                          <a:effectLst/>
                          <a:latin typeface="Georgia"/>
                        </a:rPr>
                        <a:t>Styrket samarbejde omkring voksne med spiseforstyrrelse</a:t>
                      </a:r>
                      <a:endParaRPr lang="da-DK" sz="800" b="0" i="0" u="none" strike="noStrike" dirty="0">
                        <a:solidFill>
                          <a:srgbClr val="000000"/>
                        </a:solidFill>
                        <a:effectLst/>
                        <a:latin typeface="Georgia"/>
                      </a:endParaRP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700" b="0" i="0" u="none" strike="noStrike">
                          <a:solidFill>
                            <a:srgbClr val="000000"/>
                          </a:solidFill>
                          <a:effectLst/>
                          <a:latin typeface="Georgia"/>
                        </a:rPr>
                        <a:t>Michele Oxlade</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Aalborg Kommune</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sng" strike="noStrike" dirty="0" err="1">
                          <a:solidFill>
                            <a:schemeClr val="tx1"/>
                          </a:solidFill>
                          <a:effectLst/>
                          <a:latin typeface="Georgia"/>
                        </a:rPr>
                        <a:t>mox-aeh@aalborg.dk</a:t>
                      </a:r>
                      <a:endParaRPr lang="da-DK" sz="800" b="0" i="0" u="sng" strike="noStrike" dirty="0">
                        <a:solidFill>
                          <a:schemeClr val="tx1"/>
                        </a:solidFill>
                        <a:effectLst/>
                        <a:latin typeface="Georgia"/>
                      </a:endParaRP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87">
                <a:tc>
                  <a:txBody>
                    <a:bodyPr/>
                    <a:lstStyle/>
                    <a:p>
                      <a:pPr algn="l" fontAlgn="b"/>
                      <a:r>
                        <a:rPr lang="da-DK" sz="800" b="0" i="0" u="none" strike="noStrike" dirty="0">
                          <a:solidFill>
                            <a:srgbClr val="000000"/>
                          </a:solidFill>
                          <a:effectLst/>
                          <a:latin typeface="Georgia"/>
                        </a:rPr>
                        <a:t>Projekt Sundhedstjek</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Janne Martinussen </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Tangkær, Psykosocial Boform, Region Midtjylland</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chemeClr val="tx1"/>
                          </a:solidFill>
                          <a:effectLst/>
                          <a:latin typeface="Georgia"/>
                        </a:rPr>
                        <a:t>Janne.Martinussen@ps.rm.dk</a:t>
                      </a: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869">
                <a:tc>
                  <a:txBody>
                    <a:bodyPr/>
                    <a:lstStyle/>
                    <a:p>
                      <a:pPr algn="l" fontAlgn="b"/>
                      <a:r>
                        <a:rPr lang="da-DK" sz="800" b="0" i="0" u="none" strike="noStrike">
                          <a:solidFill>
                            <a:srgbClr val="000000"/>
                          </a:solidFill>
                          <a:effectLst/>
                          <a:latin typeface="Georgia"/>
                        </a:rPr>
                        <a:t>Projekt Sundhedstjek</a:t>
                      </a:r>
                    </a:p>
                  </a:txBody>
                  <a:tcPr marL="8304" marR="8304" marT="83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Anna Marie Laursen</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800" b="0" i="0" u="none" strike="noStrike">
                          <a:solidFill>
                            <a:srgbClr val="000000"/>
                          </a:solidFill>
                          <a:effectLst/>
                          <a:latin typeface="Georgia"/>
                        </a:rPr>
                        <a:t>Tangkær, Psykosocial Boform, Region Midtjylland</a:t>
                      </a:r>
                    </a:p>
                  </a:txBody>
                  <a:tcPr marL="8304" marR="8304" marT="83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a-DK" sz="800" b="0" i="0" u="none" strike="noStrike" dirty="0" err="1">
                          <a:solidFill>
                            <a:schemeClr val="tx1"/>
                          </a:solidFill>
                          <a:effectLst/>
                          <a:latin typeface="Georgia"/>
                        </a:rPr>
                        <a:t>AnnaMarie.Laursen@ps.rm.dk</a:t>
                      </a:r>
                      <a:endParaRPr lang="da-DK" sz="800" b="0" i="0" u="none" strike="noStrike" dirty="0">
                        <a:solidFill>
                          <a:schemeClr val="tx1"/>
                        </a:solidFill>
                        <a:effectLst/>
                        <a:latin typeface="Georgia"/>
                      </a:endParaRPr>
                    </a:p>
                  </a:txBody>
                  <a:tcPr marL="8304" marR="8304" marT="83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61728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7179</TotalTime>
  <Words>632</Words>
  <Application>Microsoft Macintosh PowerPoint</Application>
  <PresentationFormat>Skærmshow (4:3)</PresentationFormat>
  <Paragraphs>203</Paragraphs>
  <Slides>12</Slides>
  <Notes>1</Notes>
  <HiddenSlides>0</HiddenSlides>
  <MMClips>0</MMClips>
  <ScaleCrop>false</ScaleCrop>
  <HeadingPairs>
    <vt:vector size="4" baseType="variant">
      <vt:variant>
        <vt:lpstr>Tema</vt:lpstr>
      </vt:variant>
      <vt:variant>
        <vt:i4>1</vt:i4>
      </vt:variant>
      <vt:variant>
        <vt:lpstr>Diastitler</vt:lpstr>
      </vt:variant>
      <vt:variant>
        <vt:i4>12</vt:i4>
      </vt:variant>
    </vt:vector>
  </HeadingPairs>
  <TitlesOfParts>
    <vt:vector size="13" baseType="lpstr">
      <vt:lpstr>Kontortema</vt:lpstr>
      <vt:lpstr>PowerPoint-præsentation</vt:lpstr>
      <vt:lpstr>Indhold</vt:lpstr>
      <vt:lpstr>Baggrund for Psykiatri på tværs</vt:lpstr>
      <vt:lpstr>Råd og tips til det gode samarbejde</vt:lpstr>
      <vt:lpstr>Mød hinanden og opnå en fælles agenda</vt:lpstr>
      <vt:lpstr>Spørgsmål der skaber dialog</vt:lpstr>
      <vt:lpstr>Inspiration fra 33 projekter</vt:lpstr>
      <vt:lpstr>Ambassadører</vt:lpstr>
      <vt:lpstr>Kontakt ambassadørerne</vt:lpstr>
      <vt:lpstr>Personaleweb</vt:lpstr>
      <vt:lpstr>vis.dk</vt:lpstr>
      <vt:lpstr>Grafiske elementer til frit brug</vt:lpstr>
    </vt:vector>
  </TitlesOfParts>
  <Company>Michael Sten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Michael Sten</dc:creator>
  <cp:lastModifiedBy>Malene Frost</cp:lastModifiedBy>
  <cp:revision>194</cp:revision>
  <cp:lastPrinted>2012-11-20T13:55:39Z</cp:lastPrinted>
  <dcterms:created xsi:type="dcterms:W3CDTF">2012-04-17T04:53:08Z</dcterms:created>
  <dcterms:modified xsi:type="dcterms:W3CDTF">2012-11-20T13:55:41Z</dcterms:modified>
</cp:coreProperties>
</file>