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7" r:id="rId5"/>
    <p:sldId id="258" r:id="rId6"/>
    <p:sldId id="259" r:id="rId7"/>
    <p:sldId id="261" r:id="rId8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663" autoAdjust="0"/>
  </p:normalViewPr>
  <p:slideViewPr>
    <p:cSldViewPr>
      <p:cViewPr varScale="1">
        <p:scale>
          <a:sx n="74" d="100"/>
          <a:sy n="74" d="100"/>
        </p:scale>
        <p:origin x="-9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://go.kl.dk/cases/SAG12/SAG-2013-03448/Dokumenter/Besk&#230;ftigelsesgrader%20SH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http://go.kl.dk/cases/SAG12/SAG-2013-03448/Dokumenter/Besk&#230;ftigelsesgrader%20SoSu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://go.kl.dk/cases/SAG12/SAG-2013-03448/Dokumenter/Besk&#230;ftigelsesgrader%20SHK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://go.kl.dk/cases/SAG12/SAG-2013-03448/Dokumenter/Besk&#230;ftigelsesgrader%20SoSu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http://go.kl.dk/cases/SAG12/SAG-2013-03448/Dokumenter/Besk&#230;ftigelsesgrader%20SoSu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http://go.kl.dk/cases/SAG12/SAG-2013-03448/Dokumenter/Besk&#230;ftigelsesgrader%20SH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http://go.kl.dk/cases/SAG12/SAG-2013-03448/Dokumenter/Besk&#230;ftigelsesgrader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://go.kl.dk/cases/SAG12/SAG-2013-03448/Dokumenter/Besk&#230;ftigelsesgrader%20SoSu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0"/>
      <c:rotY val="160"/>
      <c:depthPercent val="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447148839309464"/>
          <c:y val="7.6505705981707001E-2"/>
          <c:w val="0.63619449375583748"/>
          <c:h val="0.50255219866308454"/>
        </c:manualLayout>
      </c:layout>
      <c:pie3DChart>
        <c:varyColors val="1"/>
        <c:ser>
          <c:idx val="0"/>
          <c:order val="0"/>
          <c:tx>
            <c:strRef>
              <c:f>Diagramdata!$D$65</c:f>
              <c:strCache>
                <c:ptCount val="1"/>
                <c:pt idx="0">
                  <c:v>Antal personer</c:v>
                </c:pt>
              </c:strCache>
            </c:strRef>
          </c:tx>
          <c:explosion val="5"/>
          <c:dLbls>
            <c:txPr>
              <a:bodyPr/>
              <a:lstStyle/>
              <a:p>
                <a:pPr>
                  <a:defRPr sz="1100" b="1"/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Diagramdata!$C$66:$C$72</c:f>
              <c:strCache>
                <c:ptCount val="7"/>
                <c:pt idx="0">
                  <c:v>Sygeplejersker</c:v>
                </c:pt>
                <c:pt idx="1">
                  <c:v>Ergoterapeuter</c:v>
                </c:pt>
                <c:pt idx="2">
                  <c:v>Fysioterapeuter</c:v>
                </c:pt>
                <c:pt idx="3">
                  <c:v>Ernæringsassistenter</c:v>
                </c:pt>
                <c:pt idx="4">
                  <c:v>Sundhedsplejersker</c:v>
                </c:pt>
                <c:pt idx="5">
                  <c:v>Kostfaglige eneansvarlige</c:v>
                </c:pt>
                <c:pt idx="6">
                  <c:v>Resterende stillinger</c:v>
                </c:pt>
              </c:strCache>
            </c:strRef>
          </c:cat>
          <c:val>
            <c:numRef>
              <c:f>Diagramdata!$D$66:$D$72</c:f>
              <c:numCache>
                <c:formatCode>General</c:formatCode>
                <c:ptCount val="7"/>
                <c:pt idx="0">
                  <c:v>8872</c:v>
                </c:pt>
                <c:pt idx="1">
                  <c:v>3886</c:v>
                </c:pt>
                <c:pt idx="2">
                  <c:v>3077</c:v>
                </c:pt>
                <c:pt idx="3">
                  <c:v>2961</c:v>
                </c:pt>
                <c:pt idx="4">
                  <c:v>1747</c:v>
                </c:pt>
                <c:pt idx="5">
                  <c:v>846</c:v>
                </c:pt>
                <c:pt idx="6">
                  <c:v>732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14175900439782027"/>
          <c:y val="0.65825806368117024"/>
          <c:w val="0.64106933216223072"/>
          <c:h val="0.32557521799079941"/>
        </c:manualLayout>
      </c:layout>
      <c:overlay val="0"/>
      <c:txPr>
        <a:bodyPr/>
        <a:lstStyle/>
        <a:p>
          <a:pPr algn="just">
            <a:defRPr/>
          </a:pPr>
          <a:endParaRPr lang="da-D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0"/>
      <c:rotY val="160"/>
      <c:depthPercent val="5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Diagramdata!$D$43</c:f>
              <c:strCache>
                <c:ptCount val="1"/>
                <c:pt idx="0">
                  <c:v>Antal personer</c:v>
                </c:pt>
              </c:strCache>
            </c:strRef>
          </c:tx>
          <c:explosion val="5"/>
          <c:dLbls>
            <c:dLbl>
              <c:idx val="4"/>
              <c:layout>
                <c:manualLayout>
                  <c:x val="9.8531305968930158E-3"/>
                  <c:y val="-1.27027549403433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100" b="1"/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Diagramdata!$C$44:$C$50</c:f>
              <c:strCache>
                <c:ptCount val="7"/>
                <c:pt idx="0">
                  <c:v>Social- og sundhedshjælpere</c:v>
                </c:pt>
                <c:pt idx="1">
                  <c:v>Social- og sundhedsassistenter</c:v>
                </c:pt>
                <c:pt idx="2">
                  <c:v>Sygehjælpere</c:v>
                </c:pt>
                <c:pt idx="3">
                  <c:v>Social- og sundhedspersonale, ikke-udd.</c:v>
                </c:pt>
                <c:pt idx="4">
                  <c:v>Hjemmehjælpere</c:v>
                </c:pt>
                <c:pt idx="5">
                  <c:v>Plejehjemsassistenter</c:v>
                </c:pt>
                <c:pt idx="6">
                  <c:v>Beskæftigelsesvejledere</c:v>
                </c:pt>
              </c:strCache>
            </c:strRef>
          </c:cat>
          <c:val>
            <c:numRef>
              <c:f>Diagramdata!$D$44:$D$50</c:f>
              <c:numCache>
                <c:formatCode>General</c:formatCode>
                <c:ptCount val="7"/>
                <c:pt idx="0">
                  <c:v>34943</c:v>
                </c:pt>
                <c:pt idx="1">
                  <c:v>19900</c:v>
                </c:pt>
                <c:pt idx="2">
                  <c:v>5933</c:v>
                </c:pt>
                <c:pt idx="3">
                  <c:v>4092</c:v>
                </c:pt>
                <c:pt idx="4">
                  <c:v>2129</c:v>
                </c:pt>
                <c:pt idx="5">
                  <c:v>1001</c:v>
                </c:pt>
                <c:pt idx="6">
                  <c:v>399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76168267654681"/>
          <c:y val="0.14163706280900934"/>
          <c:w val="0.63070927995744441"/>
          <c:h val="0.478061979598651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Diagramdata!$D$19</c:f>
              <c:strCache>
                <c:ptCount val="1"/>
                <c:pt idx="0">
                  <c:v>Heltid</c:v>
                </c:pt>
              </c:strCache>
            </c:strRef>
          </c:tx>
          <c:invertIfNegative val="0"/>
          <c:cat>
            <c:strRef>
              <c:f>Diagramdata!$C$20:$C$30</c:f>
              <c:strCache>
                <c:ptCount val="11"/>
                <c:pt idx="0">
                  <c:v>Sygeplejersker</c:v>
                </c:pt>
                <c:pt idx="1">
                  <c:v>Ergoterapeuter</c:v>
                </c:pt>
                <c:pt idx="2">
                  <c:v>Fysioterapeuter</c:v>
                </c:pt>
                <c:pt idx="3">
                  <c:v>Ernæringsassistenter</c:v>
                </c:pt>
                <c:pt idx="4">
                  <c:v>Sundhedsplejersker</c:v>
                </c:pt>
                <c:pt idx="5">
                  <c:v>Kostfaglige eneansvarlige</c:v>
                </c:pt>
                <c:pt idx="6">
                  <c:v>Økonomaer</c:v>
                </c:pt>
                <c:pt idx="7">
                  <c:v>Kostfaglige ledere, lukket gruppe</c:v>
                </c:pt>
                <c:pt idx="8">
                  <c:v>Psykomotoriske terapeuter</c:v>
                </c:pt>
                <c:pt idx="9">
                  <c:v>Kliniske diætister</c:v>
                </c:pt>
                <c:pt idx="10">
                  <c:v>Fodterapeuter</c:v>
                </c:pt>
              </c:strCache>
            </c:strRef>
          </c:cat>
          <c:val>
            <c:numRef>
              <c:f>Diagramdata!$D$20:$D$30</c:f>
              <c:numCache>
                <c:formatCode>General</c:formatCode>
                <c:ptCount val="11"/>
                <c:pt idx="0">
                  <c:v>2279</c:v>
                </c:pt>
                <c:pt idx="1">
                  <c:v>1608</c:v>
                </c:pt>
                <c:pt idx="2">
                  <c:v>1272</c:v>
                </c:pt>
                <c:pt idx="3">
                  <c:v>1036</c:v>
                </c:pt>
                <c:pt idx="4">
                  <c:v>526</c:v>
                </c:pt>
                <c:pt idx="5">
                  <c:v>182</c:v>
                </c:pt>
                <c:pt idx="6">
                  <c:v>186</c:v>
                </c:pt>
                <c:pt idx="7">
                  <c:v>77</c:v>
                </c:pt>
                <c:pt idx="8">
                  <c:v>53</c:v>
                </c:pt>
                <c:pt idx="9">
                  <c:v>23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Diagramdata!$E$19</c:f>
              <c:strCache>
                <c:ptCount val="1"/>
                <c:pt idx="0">
                  <c:v>30-36 timer/uge</c:v>
                </c:pt>
              </c:strCache>
            </c:strRef>
          </c:tx>
          <c:invertIfNegative val="0"/>
          <c:cat>
            <c:strRef>
              <c:f>Diagramdata!$C$20:$C$30</c:f>
              <c:strCache>
                <c:ptCount val="11"/>
                <c:pt idx="0">
                  <c:v>Sygeplejersker</c:v>
                </c:pt>
                <c:pt idx="1">
                  <c:v>Ergoterapeuter</c:v>
                </c:pt>
                <c:pt idx="2">
                  <c:v>Fysioterapeuter</c:v>
                </c:pt>
                <c:pt idx="3">
                  <c:v>Ernæringsassistenter</c:v>
                </c:pt>
                <c:pt idx="4">
                  <c:v>Sundhedsplejersker</c:v>
                </c:pt>
                <c:pt idx="5">
                  <c:v>Kostfaglige eneansvarlige</c:v>
                </c:pt>
                <c:pt idx="6">
                  <c:v>Økonomaer</c:v>
                </c:pt>
                <c:pt idx="7">
                  <c:v>Kostfaglige ledere, lukket gruppe</c:v>
                </c:pt>
                <c:pt idx="8">
                  <c:v>Psykomotoriske terapeuter</c:v>
                </c:pt>
                <c:pt idx="9">
                  <c:v>Kliniske diætister</c:v>
                </c:pt>
                <c:pt idx="10">
                  <c:v>Fodterapeuter</c:v>
                </c:pt>
              </c:strCache>
            </c:strRef>
          </c:cat>
          <c:val>
            <c:numRef>
              <c:f>Diagramdata!$E$20:$E$30</c:f>
              <c:numCache>
                <c:formatCode>General</c:formatCode>
                <c:ptCount val="11"/>
                <c:pt idx="0">
                  <c:v>4886</c:v>
                </c:pt>
                <c:pt idx="1">
                  <c:v>1991</c:v>
                </c:pt>
                <c:pt idx="2">
                  <c:v>1532</c:v>
                </c:pt>
                <c:pt idx="3">
                  <c:v>1683</c:v>
                </c:pt>
                <c:pt idx="4">
                  <c:v>1041</c:v>
                </c:pt>
                <c:pt idx="5">
                  <c:v>437</c:v>
                </c:pt>
                <c:pt idx="6">
                  <c:v>182</c:v>
                </c:pt>
                <c:pt idx="7">
                  <c:v>55</c:v>
                </c:pt>
                <c:pt idx="8">
                  <c:v>52</c:v>
                </c:pt>
                <c:pt idx="9">
                  <c:v>15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Diagramdata!$F$19</c:f>
              <c:strCache>
                <c:ptCount val="1"/>
                <c:pt idx="0">
                  <c:v>20-29 timer/uge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Diagramdata!$C$20:$C$30</c:f>
              <c:strCache>
                <c:ptCount val="11"/>
                <c:pt idx="0">
                  <c:v>Sygeplejersker</c:v>
                </c:pt>
                <c:pt idx="1">
                  <c:v>Ergoterapeuter</c:v>
                </c:pt>
                <c:pt idx="2">
                  <c:v>Fysioterapeuter</c:v>
                </c:pt>
                <c:pt idx="3">
                  <c:v>Ernæringsassistenter</c:v>
                </c:pt>
                <c:pt idx="4">
                  <c:v>Sundhedsplejersker</c:v>
                </c:pt>
                <c:pt idx="5">
                  <c:v>Kostfaglige eneansvarlige</c:v>
                </c:pt>
                <c:pt idx="6">
                  <c:v>Økonomaer</c:v>
                </c:pt>
                <c:pt idx="7">
                  <c:v>Kostfaglige ledere, lukket gruppe</c:v>
                </c:pt>
                <c:pt idx="8">
                  <c:v>Psykomotoriske terapeuter</c:v>
                </c:pt>
                <c:pt idx="9">
                  <c:v>Kliniske diætister</c:v>
                </c:pt>
                <c:pt idx="10">
                  <c:v>Fodterapeuter</c:v>
                </c:pt>
              </c:strCache>
            </c:strRef>
          </c:cat>
          <c:val>
            <c:numRef>
              <c:f>Diagramdata!$F$20:$F$30</c:f>
              <c:numCache>
                <c:formatCode>General</c:formatCode>
                <c:ptCount val="11"/>
                <c:pt idx="0">
                  <c:v>1475</c:v>
                </c:pt>
                <c:pt idx="1">
                  <c:v>259</c:v>
                </c:pt>
                <c:pt idx="2">
                  <c:v>228</c:v>
                </c:pt>
                <c:pt idx="3">
                  <c:v>192</c:v>
                </c:pt>
                <c:pt idx="4">
                  <c:v>165</c:v>
                </c:pt>
                <c:pt idx="5">
                  <c:v>196</c:v>
                </c:pt>
                <c:pt idx="6">
                  <c:v>43</c:v>
                </c:pt>
                <c:pt idx="7">
                  <c:v>6</c:v>
                </c:pt>
                <c:pt idx="8">
                  <c:v>15</c:v>
                </c:pt>
                <c:pt idx="9">
                  <c:v>7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Diagramdata!$G$19</c:f>
              <c:strCache>
                <c:ptCount val="1"/>
                <c:pt idx="0">
                  <c:v>0-19 timer/uge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Diagramdata!$C$20:$C$30</c:f>
              <c:strCache>
                <c:ptCount val="11"/>
                <c:pt idx="0">
                  <c:v>Sygeplejersker</c:v>
                </c:pt>
                <c:pt idx="1">
                  <c:v>Ergoterapeuter</c:v>
                </c:pt>
                <c:pt idx="2">
                  <c:v>Fysioterapeuter</c:v>
                </c:pt>
                <c:pt idx="3">
                  <c:v>Ernæringsassistenter</c:v>
                </c:pt>
                <c:pt idx="4">
                  <c:v>Sundhedsplejersker</c:v>
                </c:pt>
                <c:pt idx="5">
                  <c:v>Kostfaglige eneansvarlige</c:v>
                </c:pt>
                <c:pt idx="6">
                  <c:v>Økonomaer</c:v>
                </c:pt>
                <c:pt idx="7">
                  <c:v>Kostfaglige ledere, lukket gruppe</c:v>
                </c:pt>
                <c:pt idx="8">
                  <c:v>Psykomotoriske terapeuter</c:v>
                </c:pt>
                <c:pt idx="9">
                  <c:v>Kliniske diætister</c:v>
                </c:pt>
                <c:pt idx="10">
                  <c:v>Fodterapeuter</c:v>
                </c:pt>
              </c:strCache>
            </c:strRef>
          </c:cat>
          <c:val>
            <c:numRef>
              <c:f>Diagramdata!$G$20:$G$30</c:f>
              <c:numCache>
                <c:formatCode>General</c:formatCode>
                <c:ptCount val="11"/>
                <c:pt idx="0">
                  <c:v>232</c:v>
                </c:pt>
                <c:pt idx="1">
                  <c:v>28</c:v>
                </c:pt>
                <c:pt idx="2">
                  <c:v>45</c:v>
                </c:pt>
                <c:pt idx="3">
                  <c:v>50</c:v>
                </c:pt>
                <c:pt idx="4">
                  <c:v>15</c:v>
                </c:pt>
                <c:pt idx="5">
                  <c:v>31</c:v>
                </c:pt>
                <c:pt idx="6">
                  <c:v>7</c:v>
                </c:pt>
                <c:pt idx="7">
                  <c:v>0</c:v>
                </c:pt>
                <c:pt idx="8">
                  <c:v>10</c:v>
                </c:pt>
                <c:pt idx="9">
                  <c:v>1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660288"/>
        <c:axId val="199661824"/>
      </c:barChart>
      <c:scatterChart>
        <c:scatterStyle val="lineMarker"/>
        <c:varyColors val="0"/>
        <c:ser>
          <c:idx val="4"/>
          <c:order val="4"/>
          <c:tx>
            <c:strRef>
              <c:f>Diagramdata!$H$19</c:f>
              <c:strCache>
                <c:ptCount val="1"/>
                <c:pt idx="0">
                  <c:v>Andel på deltid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0"/>
          </c:marker>
          <c:xVal>
            <c:strRef>
              <c:f>Diagramdata!$C$20:$C$30</c:f>
              <c:strCache>
                <c:ptCount val="11"/>
                <c:pt idx="0">
                  <c:v>Sygeplejersker</c:v>
                </c:pt>
                <c:pt idx="1">
                  <c:v>Ergoterapeuter</c:v>
                </c:pt>
                <c:pt idx="2">
                  <c:v>Fysioterapeuter</c:v>
                </c:pt>
                <c:pt idx="3">
                  <c:v>Ernæringsassistenter</c:v>
                </c:pt>
                <c:pt idx="4">
                  <c:v>Sundhedsplejersker</c:v>
                </c:pt>
                <c:pt idx="5">
                  <c:v>Kostfaglige eneansvarlige</c:v>
                </c:pt>
                <c:pt idx="6">
                  <c:v>Økonomaer</c:v>
                </c:pt>
                <c:pt idx="7">
                  <c:v>Kostfaglige ledere, lukket gruppe</c:v>
                </c:pt>
                <c:pt idx="8">
                  <c:v>Psykomotoriske terapeuter</c:v>
                </c:pt>
                <c:pt idx="9">
                  <c:v>Kliniske diætister</c:v>
                </c:pt>
                <c:pt idx="10">
                  <c:v>Fodterapeuter</c:v>
                </c:pt>
              </c:strCache>
            </c:strRef>
          </c:xVal>
          <c:yVal>
            <c:numRef>
              <c:f>Diagramdata!$H$20:$H$30</c:f>
              <c:numCache>
                <c:formatCode>0%</c:formatCode>
                <c:ptCount val="11"/>
                <c:pt idx="0">
                  <c:v>0.74312443642921555</c:v>
                </c:pt>
                <c:pt idx="1">
                  <c:v>0.58620689655172409</c:v>
                </c:pt>
                <c:pt idx="2">
                  <c:v>0.58661033474163149</c:v>
                </c:pt>
                <c:pt idx="3">
                  <c:v>0.65011820330969272</c:v>
                </c:pt>
                <c:pt idx="4">
                  <c:v>0.69891242129364628</c:v>
                </c:pt>
                <c:pt idx="5">
                  <c:v>0.78486997635933808</c:v>
                </c:pt>
                <c:pt idx="6">
                  <c:v>0.55502392344497609</c:v>
                </c:pt>
                <c:pt idx="7">
                  <c:v>0.4420289855072464</c:v>
                </c:pt>
                <c:pt idx="8">
                  <c:v>0.59230769230769231</c:v>
                </c:pt>
                <c:pt idx="9">
                  <c:v>0.5</c:v>
                </c:pt>
                <c:pt idx="10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9667072"/>
        <c:axId val="199664384"/>
      </c:scatterChart>
      <c:catAx>
        <c:axId val="199660288"/>
        <c:scaling>
          <c:orientation val="minMax"/>
        </c:scaling>
        <c:delete val="0"/>
        <c:axPos val="b"/>
        <c:majorTickMark val="none"/>
        <c:minorTickMark val="none"/>
        <c:tickLblPos val="nextTo"/>
        <c:crossAx val="199661824"/>
        <c:crosses val="autoZero"/>
        <c:auto val="1"/>
        <c:lblAlgn val="ctr"/>
        <c:lblOffset val="100"/>
        <c:noMultiLvlLbl val="0"/>
      </c:catAx>
      <c:valAx>
        <c:axId val="199661824"/>
        <c:scaling>
          <c:orientation val="minMax"/>
          <c:max val="9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Antal</a:t>
                </a:r>
                <a:r>
                  <a:rPr lang="da-DK" baseline="0"/>
                  <a:t> personer</a:t>
                </a:r>
                <a:endParaRPr lang="da-DK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99660288"/>
        <c:crosses val="autoZero"/>
        <c:crossBetween val="between"/>
        <c:dispUnits>
          <c:builtInUnit val="thousands"/>
          <c:dispUnitsLbl>
            <c:layout/>
          </c:dispUnitsLbl>
        </c:dispUnits>
      </c:valAx>
      <c:valAx>
        <c:axId val="199664384"/>
        <c:scaling>
          <c:orientation val="minMax"/>
          <c:max val="0.9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Andel på deltid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99667072"/>
        <c:crosses val="max"/>
        <c:crossBetween val="midCat"/>
      </c:valAx>
      <c:valAx>
        <c:axId val="199667072"/>
        <c:scaling>
          <c:orientation val="minMax"/>
        </c:scaling>
        <c:delete val="1"/>
        <c:axPos val="b"/>
        <c:majorTickMark val="out"/>
        <c:minorTickMark val="none"/>
        <c:tickLblPos val="nextTo"/>
        <c:crossAx val="199664384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Diagramdata!$D$15</c:f>
              <c:strCache>
                <c:ptCount val="1"/>
                <c:pt idx="0">
                  <c:v>Heltid</c:v>
                </c:pt>
              </c:strCache>
            </c:strRef>
          </c:tx>
          <c:invertIfNegative val="0"/>
          <c:cat>
            <c:strRef>
              <c:f>Diagramdata!$C$16:$C$22</c:f>
              <c:strCache>
                <c:ptCount val="7"/>
                <c:pt idx="0">
                  <c:v>Social- og sundhedshjælpere</c:v>
                </c:pt>
                <c:pt idx="1">
                  <c:v>Social- og sundhedsassistenter</c:v>
                </c:pt>
                <c:pt idx="2">
                  <c:v>Sygehjælpere</c:v>
                </c:pt>
                <c:pt idx="3">
                  <c:v>Social- og sundhedspersonale, ikke-udd.</c:v>
                </c:pt>
                <c:pt idx="4">
                  <c:v>Hjemmehjælpere</c:v>
                </c:pt>
                <c:pt idx="5">
                  <c:v>Plejehjemsassistenter</c:v>
                </c:pt>
                <c:pt idx="6">
                  <c:v>Beskæftigelsesvejledere</c:v>
                </c:pt>
              </c:strCache>
            </c:strRef>
          </c:cat>
          <c:val>
            <c:numRef>
              <c:f>Diagramdata!$D$16:$D$22</c:f>
              <c:numCache>
                <c:formatCode>General</c:formatCode>
                <c:ptCount val="7"/>
                <c:pt idx="0">
                  <c:v>4281</c:v>
                </c:pt>
                <c:pt idx="1">
                  <c:v>4484</c:v>
                </c:pt>
                <c:pt idx="2">
                  <c:v>592</c:v>
                </c:pt>
                <c:pt idx="3">
                  <c:v>893</c:v>
                </c:pt>
                <c:pt idx="4">
                  <c:v>257</c:v>
                </c:pt>
                <c:pt idx="5">
                  <c:v>216</c:v>
                </c:pt>
                <c:pt idx="6">
                  <c:v>94</c:v>
                </c:pt>
              </c:numCache>
            </c:numRef>
          </c:val>
        </c:ser>
        <c:ser>
          <c:idx val="1"/>
          <c:order val="1"/>
          <c:tx>
            <c:strRef>
              <c:f>Diagramdata!$E$15</c:f>
              <c:strCache>
                <c:ptCount val="1"/>
                <c:pt idx="0">
                  <c:v>30-36 timer/uge</c:v>
                </c:pt>
              </c:strCache>
            </c:strRef>
          </c:tx>
          <c:invertIfNegative val="0"/>
          <c:cat>
            <c:strRef>
              <c:f>Diagramdata!$C$16:$C$22</c:f>
              <c:strCache>
                <c:ptCount val="7"/>
                <c:pt idx="0">
                  <c:v>Social- og sundhedshjælpere</c:v>
                </c:pt>
                <c:pt idx="1">
                  <c:v>Social- og sundhedsassistenter</c:v>
                </c:pt>
                <c:pt idx="2">
                  <c:v>Sygehjælpere</c:v>
                </c:pt>
                <c:pt idx="3">
                  <c:v>Social- og sundhedspersonale, ikke-udd.</c:v>
                </c:pt>
                <c:pt idx="4">
                  <c:v>Hjemmehjælpere</c:v>
                </c:pt>
                <c:pt idx="5">
                  <c:v>Plejehjemsassistenter</c:v>
                </c:pt>
                <c:pt idx="6">
                  <c:v>Beskæftigelsesvejledere</c:v>
                </c:pt>
              </c:strCache>
            </c:strRef>
          </c:cat>
          <c:val>
            <c:numRef>
              <c:f>Diagramdata!$E$16:$E$22</c:f>
              <c:numCache>
                <c:formatCode>General</c:formatCode>
                <c:ptCount val="7"/>
                <c:pt idx="0">
                  <c:v>21686</c:v>
                </c:pt>
                <c:pt idx="1">
                  <c:v>11434</c:v>
                </c:pt>
                <c:pt idx="2">
                  <c:v>3063</c:v>
                </c:pt>
                <c:pt idx="3">
                  <c:v>1405</c:v>
                </c:pt>
                <c:pt idx="4">
                  <c:v>1221</c:v>
                </c:pt>
                <c:pt idx="5">
                  <c:v>555</c:v>
                </c:pt>
                <c:pt idx="6">
                  <c:v>241</c:v>
                </c:pt>
              </c:numCache>
            </c:numRef>
          </c:val>
        </c:ser>
        <c:ser>
          <c:idx val="2"/>
          <c:order val="2"/>
          <c:tx>
            <c:strRef>
              <c:f>Diagramdata!$F$15</c:f>
              <c:strCache>
                <c:ptCount val="1"/>
                <c:pt idx="0">
                  <c:v>20-29 timer/uge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Diagramdata!$C$16:$C$22</c:f>
              <c:strCache>
                <c:ptCount val="7"/>
                <c:pt idx="0">
                  <c:v>Social- og sundhedshjælpere</c:v>
                </c:pt>
                <c:pt idx="1">
                  <c:v>Social- og sundhedsassistenter</c:v>
                </c:pt>
                <c:pt idx="2">
                  <c:v>Sygehjælpere</c:v>
                </c:pt>
                <c:pt idx="3">
                  <c:v>Social- og sundhedspersonale, ikke-udd.</c:v>
                </c:pt>
                <c:pt idx="4">
                  <c:v>Hjemmehjælpere</c:v>
                </c:pt>
                <c:pt idx="5">
                  <c:v>Plejehjemsassistenter</c:v>
                </c:pt>
                <c:pt idx="6">
                  <c:v>Beskæftigelsesvejledere</c:v>
                </c:pt>
              </c:strCache>
            </c:strRef>
          </c:cat>
          <c:val>
            <c:numRef>
              <c:f>Diagramdata!$F$16:$F$22</c:f>
              <c:numCache>
                <c:formatCode>General</c:formatCode>
                <c:ptCount val="7"/>
                <c:pt idx="0">
                  <c:v>8348</c:v>
                </c:pt>
                <c:pt idx="1">
                  <c:v>3709</c:v>
                </c:pt>
                <c:pt idx="2">
                  <c:v>2134</c:v>
                </c:pt>
                <c:pt idx="3">
                  <c:v>842</c:v>
                </c:pt>
                <c:pt idx="4">
                  <c:v>597</c:v>
                </c:pt>
                <c:pt idx="5">
                  <c:v>212</c:v>
                </c:pt>
                <c:pt idx="6">
                  <c:v>51</c:v>
                </c:pt>
              </c:numCache>
            </c:numRef>
          </c:val>
        </c:ser>
        <c:ser>
          <c:idx val="3"/>
          <c:order val="3"/>
          <c:tx>
            <c:strRef>
              <c:f>Diagramdata!$G$15</c:f>
              <c:strCache>
                <c:ptCount val="1"/>
                <c:pt idx="0">
                  <c:v>0-19 timer/uge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Diagramdata!$C$16:$C$22</c:f>
              <c:strCache>
                <c:ptCount val="7"/>
                <c:pt idx="0">
                  <c:v>Social- og sundhedshjælpere</c:v>
                </c:pt>
                <c:pt idx="1">
                  <c:v>Social- og sundhedsassistenter</c:v>
                </c:pt>
                <c:pt idx="2">
                  <c:v>Sygehjælpere</c:v>
                </c:pt>
                <c:pt idx="3">
                  <c:v>Social- og sundhedspersonale, ikke-udd.</c:v>
                </c:pt>
                <c:pt idx="4">
                  <c:v>Hjemmehjælpere</c:v>
                </c:pt>
                <c:pt idx="5">
                  <c:v>Plejehjemsassistenter</c:v>
                </c:pt>
                <c:pt idx="6">
                  <c:v>Beskæftigelsesvejledere</c:v>
                </c:pt>
              </c:strCache>
            </c:strRef>
          </c:cat>
          <c:val>
            <c:numRef>
              <c:f>Diagramdata!$G$16:$G$22</c:f>
              <c:numCache>
                <c:formatCode>General</c:formatCode>
                <c:ptCount val="7"/>
                <c:pt idx="0">
                  <c:v>628</c:v>
                </c:pt>
                <c:pt idx="1">
                  <c:v>273</c:v>
                </c:pt>
                <c:pt idx="2">
                  <c:v>144</c:v>
                </c:pt>
                <c:pt idx="3">
                  <c:v>952</c:v>
                </c:pt>
                <c:pt idx="4">
                  <c:v>54</c:v>
                </c:pt>
                <c:pt idx="5">
                  <c:v>18</c:v>
                </c:pt>
                <c:pt idx="6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732480"/>
        <c:axId val="205746560"/>
      </c:barChart>
      <c:scatterChart>
        <c:scatterStyle val="lineMarker"/>
        <c:varyColors val="0"/>
        <c:ser>
          <c:idx val="4"/>
          <c:order val="4"/>
          <c:tx>
            <c:strRef>
              <c:f>Diagramdata!$H$15</c:f>
              <c:strCache>
                <c:ptCount val="1"/>
                <c:pt idx="0">
                  <c:v>Andel på deltid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0"/>
          </c:marker>
          <c:xVal>
            <c:strRef>
              <c:f>Diagramdata!$C$16:$C$22</c:f>
              <c:strCache>
                <c:ptCount val="7"/>
                <c:pt idx="0">
                  <c:v>Social- og sundhedshjælpere</c:v>
                </c:pt>
                <c:pt idx="1">
                  <c:v>Social- og sundhedsassistenter</c:v>
                </c:pt>
                <c:pt idx="2">
                  <c:v>Sygehjælpere</c:v>
                </c:pt>
                <c:pt idx="3">
                  <c:v>Social- og sundhedspersonale, ikke-udd.</c:v>
                </c:pt>
                <c:pt idx="4">
                  <c:v>Hjemmehjælpere</c:v>
                </c:pt>
                <c:pt idx="5">
                  <c:v>Plejehjemsassistenter</c:v>
                </c:pt>
                <c:pt idx="6">
                  <c:v>Beskæftigelsesvejledere</c:v>
                </c:pt>
              </c:strCache>
            </c:strRef>
          </c:xVal>
          <c:yVal>
            <c:numRef>
              <c:f>Diagramdata!$H$16:$H$22</c:f>
              <c:numCache>
                <c:formatCode>0%</c:formatCode>
                <c:ptCount val="7"/>
                <c:pt idx="0">
                  <c:v>0.87748619179807119</c:v>
                </c:pt>
                <c:pt idx="1">
                  <c:v>0.77467336683417087</c:v>
                </c:pt>
                <c:pt idx="2">
                  <c:v>0.90021911343333894</c:v>
                </c:pt>
                <c:pt idx="3">
                  <c:v>0.78176930596285432</c:v>
                </c:pt>
                <c:pt idx="4">
                  <c:v>0.87928604978863312</c:v>
                </c:pt>
                <c:pt idx="5">
                  <c:v>0.7842157842157842</c:v>
                </c:pt>
                <c:pt idx="6">
                  <c:v>0.76441102756892232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755136"/>
        <c:axId val="205748864"/>
      </c:scatterChart>
      <c:catAx>
        <c:axId val="205732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05746560"/>
        <c:crosses val="autoZero"/>
        <c:auto val="1"/>
        <c:lblAlgn val="ctr"/>
        <c:lblOffset val="100"/>
        <c:noMultiLvlLbl val="0"/>
      </c:catAx>
      <c:valAx>
        <c:axId val="205746560"/>
        <c:scaling>
          <c:orientation val="minMax"/>
          <c:max val="45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Antal</a:t>
                </a:r>
                <a:r>
                  <a:rPr lang="da-DK" baseline="0"/>
                  <a:t> personer</a:t>
                </a:r>
                <a:endParaRPr lang="da-DK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205732480"/>
        <c:crosses val="autoZero"/>
        <c:crossBetween val="between"/>
        <c:dispUnits>
          <c:builtInUnit val="thousands"/>
          <c:dispUnitsLbl>
            <c:layout/>
          </c:dispUnitsLbl>
        </c:dispUnits>
      </c:valAx>
      <c:valAx>
        <c:axId val="205748864"/>
        <c:scaling>
          <c:orientation val="minMax"/>
          <c:max val="0.95000000000000007"/>
          <c:min val="0.5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Andel på deltid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205755136"/>
        <c:crosses val="max"/>
        <c:crossBetween val="midCat"/>
      </c:valAx>
      <c:valAx>
        <c:axId val="205755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05748864"/>
        <c:crosses val="autoZero"/>
        <c:crossBetween val="midCat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Diagramdata!$N$15</c:f>
              <c:strCache>
                <c:ptCount val="1"/>
                <c:pt idx="0">
                  <c:v>Heltid</c:v>
                </c:pt>
              </c:strCache>
            </c:strRef>
          </c:tx>
          <c:invertIfNegative val="0"/>
          <c:cat>
            <c:strRef>
              <c:f>Diagramdata!$M$16:$M$22</c:f>
              <c:strCache>
                <c:ptCount val="7"/>
                <c:pt idx="0">
                  <c:v>Beskæftigelsesvejledere</c:v>
                </c:pt>
                <c:pt idx="1">
                  <c:v>Social- og sundhedsassistenter</c:v>
                </c:pt>
                <c:pt idx="2">
                  <c:v>Social- og sundhedspersonale, ikke-udd.</c:v>
                </c:pt>
                <c:pt idx="3">
                  <c:v>Plejehjemsassistenter</c:v>
                </c:pt>
                <c:pt idx="4">
                  <c:v>Social- og sundhedshjælpere</c:v>
                </c:pt>
                <c:pt idx="5">
                  <c:v>Hjemmehjælpere</c:v>
                </c:pt>
                <c:pt idx="6">
                  <c:v>Sygehjælpere</c:v>
                </c:pt>
              </c:strCache>
            </c:strRef>
          </c:cat>
          <c:val>
            <c:numRef>
              <c:f>Diagramdata!$N$16:$N$22</c:f>
              <c:numCache>
                <c:formatCode>General</c:formatCode>
                <c:ptCount val="7"/>
                <c:pt idx="0">
                  <c:v>94</c:v>
                </c:pt>
                <c:pt idx="1">
                  <c:v>4484</c:v>
                </c:pt>
                <c:pt idx="2">
                  <c:v>893</c:v>
                </c:pt>
                <c:pt idx="3">
                  <c:v>216</c:v>
                </c:pt>
                <c:pt idx="4">
                  <c:v>4281</c:v>
                </c:pt>
                <c:pt idx="5">
                  <c:v>257</c:v>
                </c:pt>
                <c:pt idx="6">
                  <c:v>592</c:v>
                </c:pt>
              </c:numCache>
            </c:numRef>
          </c:val>
        </c:ser>
        <c:ser>
          <c:idx val="1"/>
          <c:order val="1"/>
          <c:tx>
            <c:strRef>
              <c:f>Diagramdata!$O$15</c:f>
              <c:strCache>
                <c:ptCount val="1"/>
                <c:pt idx="0">
                  <c:v>30-36 timer/uge</c:v>
                </c:pt>
              </c:strCache>
            </c:strRef>
          </c:tx>
          <c:invertIfNegative val="0"/>
          <c:cat>
            <c:strRef>
              <c:f>Diagramdata!$M$16:$M$22</c:f>
              <c:strCache>
                <c:ptCount val="7"/>
                <c:pt idx="0">
                  <c:v>Beskæftigelsesvejledere</c:v>
                </c:pt>
                <c:pt idx="1">
                  <c:v>Social- og sundhedsassistenter</c:v>
                </c:pt>
                <c:pt idx="2">
                  <c:v>Social- og sundhedspersonale, ikke-udd.</c:v>
                </c:pt>
                <c:pt idx="3">
                  <c:v>Plejehjemsassistenter</c:v>
                </c:pt>
                <c:pt idx="4">
                  <c:v>Social- og sundhedshjælpere</c:v>
                </c:pt>
                <c:pt idx="5">
                  <c:v>Hjemmehjælpere</c:v>
                </c:pt>
                <c:pt idx="6">
                  <c:v>Sygehjælpere</c:v>
                </c:pt>
              </c:strCache>
            </c:strRef>
          </c:cat>
          <c:val>
            <c:numRef>
              <c:f>Diagramdata!$O$16:$O$22</c:f>
              <c:numCache>
                <c:formatCode>General</c:formatCode>
                <c:ptCount val="7"/>
                <c:pt idx="0">
                  <c:v>241</c:v>
                </c:pt>
                <c:pt idx="1">
                  <c:v>11434</c:v>
                </c:pt>
                <c:pt idx="2">
                  <c:v>1405</c:v>
                </c:pt>
                <c:pt idx="3">
                  <c:v>555</c:v>
                </c:pt>
                <c:pt idx="4">
                  <c:v>21686</c:v>
                </c:pt>
                <c:pt idx="5">
                  <c:v>1221</c:v>
                </c:pt>
                <c:pt idx="6">
                  <c:v>3063</c:v>
                </c:pt>
              </c:numCache>
            </c:numRef>
          </c:val>
        </c:ser>
        <c:ser>
          <c:idx val="2"/>
          <c:order val="2"/>
          <c:tx>
            <c:strRef>
              <c:f>Diagramdata!$P$15</c:f>
              <c:strCache>
                <c:ptCount val="1"/>
                <c:pt idx="0">
                  <c:v>20-29 timer/uge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Diagramdata!$M$16:$M$22</c:f>
              <c:strCache>
                <c:ptCount val="7"/>
                <c:pt idx="0">
                  <c:v>Beskæftigelsesvejledere</c:v>
                </c:pt>
                <c:pt idx="1">
                  <c:v>Social- og sundhedsassistenter</c:v>
                </c:pt>
                <c:pt idx="2">
                  <c:v>Social- og sundhedspersonale, ikke-udd.</c:v>
                </c:pt>
                <c:pt idx="3">
                  <c:v>Plejehjemsassistenter</c:v>
                </c:pt>
                <c:pt idx="4">
                  <c:v>Social- og sundhedshjælpere</c:v>
                </c:pt>
                <c:pt idx="5">
                  <c:v>Hjemmehjælpere</c:v>
                </c:pt>
                <c:pt idx="6">
                  <c:v>Sygehjælpere</c:v>
                </c:pt>
              </c:strCache>
            </c:strRef>
          </c:cat>
          <c:val>
            <c:numRef>
              <c:f>Diagramdata!$P$16:$P$22</c:f>
              <c:numCache>
                <c:formatCode>General</c:formatCode>
                <c:ptCount val="7"/>
                <c:pt idx="0">
                  <c:v>51</c:v>
                </c:pt>
                <c:pt idx="1">
                  <c:v>3709</c:v>
                </c:pt>
                <c:pt idx="2">
                  <c:v>842</c:v>
                </c:pt>
                <c:pt idx="3">
                  <c:v>212</c:v>
                </c:pt>
                <c:pt idx="4">
                  <c:v>8348</c:v>
                </c:pt>
                <c:pt idx="5">
                  <c:v>597</c:v>
                </c:pt>
                <c:pt idx="6">
                  <c:v>2134</c:v>
                </c:pt>
              </c:numCache>
            </c:numRef>
          </c:val>
        </c:ser>
        <c:ser>
          <c:idx val="3"/>
          <c:order val="3"/>
          <c:tx>
            <c:strRef>
              <c:f>Diagramdata!$Q$15</c:f>
              <c:strCache>
                <c:ptCount val="1"/>
                <c:pt idx="0">
                  <c:v>0-19 timer/uge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Diagramdata!$M$16:$M$22</c:f>
              <c:strCache>
                <c:ptCount val="7"/>
                <c:pt idx="0">
                  <c:v>Beskæftigelsesvejledere</c:v>
                </c:pt>
                <c:pt idx="1">
                  <c:v>Social- og sundhedsassistenter</c:v>
                </c:pt>
                <c:pt idx="2">
                  <c:v>Social- og sundhedspersonale, ikke-udd.</c:v>
                </c:pt>
                <c:pt idx="3">
                  <c:v>Plejehjemsassistenter</c:v>
                </c:pt>
                <c:pt idx="4">
                  <c:v>Social- og sundhedshjælpere</c:v>
                </c:pt>
                <c:pt idx="5">
                  <c:v>Hjemmehjælpere</c:v>
                </c:pt>
                <c:pt idx="6">
                  <c:v>Sygehjælpere</c:v>
                </c:pt>
              </c:strCache>
            </c:strRef>
          </c:cat>
          <c:val>
            <c:numRef>
              <c:f>Diagramdata!$Q$16:$Q$22</c:f>
              <c:numCache>
                <c:formatCode>General</c:formatCode>
                <c:ptCount val="7"/>
                <c:pt idx="0">
                  <c:v>13</c:v>
                </c:pt>
                <c:pt idx="1">
                  <c:v>273</c:v>
                </c:pt>
                <c:pt idx="2">
                  <c:v>952</c:v>
                </c:pt>
                <c:pt idx="3">
                  <c:v>18</c:v>
                </c:pt>
                <c:pt idx="4">
                  <c:v>628</c:v>
                </c:pt>
                <c:pt idx="5">
                  <c:v>54</c:v>
                </c:pt>
                <c:pt idx="6">
                  <c:v>144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493760"/>
        <c:axId val="205495296"/>
      </c:barChart>
      <c:catAx>
        <c:axId val="205493760"/>
        <c:scaling>
          <c:orientation val="minMax"/>
        </c:scaling>
        <c:delete val="0"/>
        <c:axPos val="b"/>
        <c:majorTickMark val="none"/>
        <c:minorTickMark val="none"/>
        <c:tickLblPos val="nextTo"/>
        <c:crossAx val="205495296"/>
        <c:crosses val="autoZero"/>
        <c:auto val="1"/>
        <c:lblAlgn val="ctr"/>
        <c:lblOffset val="100"/>
        <c:noMultiLvlLbl val="0"/>
      </c:catAx>
      <c:valAx>
        <c:axId val="2054952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Andel af </a:t>
                </a:r>
                <a:r>
                  <a:rPr lang="da-DK" baseline="0"/>
                  <a:t>personer</a:t>
                </a:r>
                <a:endParaRPr lang="da-DK"/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205493760"/>
        <c:crosses val="autoZero"/>
        <c:crossBetween val="between"/>
        <c:dispUnits>
          <c:builtInUnit val="thousands"/>
          <c:dispUnitsLbl/>
        </c:dispUnits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75469317317268"/>
          <c:y val="9.1792792253852132E-2"/>
          <c:w val="0.67788904627298652"/>
          <c:h val="0.53797697691709467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Diagramdata!$N$19</c:f>
              <c:strCache>
                <c:ptCount val="1"/>
                <c:pt idx="0">
                  <c:v>Heltid</c:v>
                </c:pt>
              </c:strCache>
            </c:strRef>
          </c:tx>
          <c:invertIfNegative val="0"/>
          <c:cat>
            <c:strRef>
              <c:f>Diagramdata!$M$20:$M$30</c:f>
              <c:strCache>
                <c:ptCount val="11"/>
                <c:pt idx="0">
                  <c:v>Kostfaglige ledere, lukket gruppe</c:v>
                </c:pt>
                <c:pt idx="1">
                  <c:v>Kliniske diætister</c:v>
                </c:pt>
                <c:pt idx="2">
                  <c:v>Økonomaer</c:v>
                </c:pt>
                <c:pt idx="3">
                  <c:v>Ergoterapeuter</c:v>
                </c:pt>
                <c:pt idx="4">
                  <c:v>Fysioterapeuter</c:v>
                </c:pt>
                <c:pt idx="5">
                  <c:v>Psykomotoriske terapeuter</c:v>
                </c:pt>
                <c:pt idx="6">
                  <c:v>Ernæringsassistenter</c:v>
                </c:pt>
                <c:pt idx="7">
                  <c:v>Sundhedsplejersker</c:v>
                </c:pt>
                <c:pt idx="8">
                  <c:v>Sygeplejersker</c:v>
                </c:pt>
                <c:pt idx="9">
                  <c:v>Kostfaglige eneansvarlige</c:v>
                </c:pt>
                <c:pt idx="10">
                  <c:v>Fodterapeuter</c:v>
                </c:pt>
              </c:strCache>
            </c:strRef>
          </c:cat>
          <c:val>
            <c:numRef>
              <c:f>Diagramdata!$N$20:$N$30</c:f>
              <c:numCache>
                <c:formatCode>General</c:formatCode>
                <c:ptCount val="11"/>
                <c:pt idx="0">
                  <c:v>77</c:v>
                </c:pt>
                <c:pt idx="1">
                  <c:v>23</c:v>
                </c:pt>
                <c:pt idx="2">
                  <c:v>186</c:v>
                </c:pt>
                <c:pt idx="3">
                  <c:v>1608</c:v>
                </c:pt>
                <c:pt idx="4">
                  <c:v>1272</c:v>
                </c:pt>
                <c:pt idx="5">
                  <c:v>53</c:v>
                </c:pt>
                <c:pt idx="6">
                  <c:v>1036</c:v>
                </c:pt>
                <c:pt idx="7">
                  <c:v>526</c:v>
                </c:pt>
                <c:pt idx="8">
                  <c:v>2279</c:v>
                </c:pt>
                <c:pt idx="9">
                  <c:v>182</c:v>
                </c:pt>
                <c:pt idx="10">
                  <c:v>0</c:v>
                </c:pt>
              </c:numCache>
            </c:numRef>
          </c:val>
        </c:ser>
        <c:ser>
          <c:idx val="1"/>
          <c:order val="1"/>
          <c:tx>
            <c:strRef>
              <c:f>Diagramdata!$O$19</c:f>
              <c:strCache>
                <c:ptCount val="1"/>
                <c:pt idx="0">
                  <c:v>30-36 timer/uge</c:v>
                </c:pt>
              </c:strCache>
            </c:strRef>
          </c:tx>
          <c:invertIfNegative val="0"/>
          <c:cat>
            <c:strRef>
              <c:f>Diagramdata!$M$20:$M$30</c:f>
              <c:strCache>
                <c:ptCount val="11"/>
                <c:pt idx="0">
                  <c:v>Kostfaglige ledere, lukket gruppe</c:v>
                </c:pt>
                <c:pt idx="1">
                  <c:v>Kliniske diætister</c:v>
                </c:pt>
                <c:pt idx="2">
                  <c:v>Økonomaer</c:v>
                </c:pt>
                <c:pt idx="3">
                  <c:v>Ergoterapeuter</c:v>
                </c:pt>
                <c:pt idx="4">
                  <c:v>Fysioterapeuter</c:v>
                </c:pt>
                <c:pt idx="5">
                  <c:v>Psykomotoriske terapeuter</c:v>
                </c:pt>
                <c:pt idx="6">
                  <c:v>Ernæringsassistenter</c:v>
                </c:pt>
                <c:pt idx="7">
                  <c:v>Sundhedsplejersker</c:v>
                </c:pt>
                <c:pt idx="8">
                  <c:v>Sygeplejersker</c:v>
                </c:pt>
                <c:pt idx="9">
                  <c:v>Kostfaglige eneansvarlige</c:v>
                </c:pt>
                <c:pt idx="10">
                  <c:v>Fodterapeuter</c:v>
                </c:pt>
              </c:strCache>
            </c:strRef>
          </c:cat>
          <c:val>
            <c:numRef>
              <c:f>Diagramdata!$O$20:$O$30</c:f>
              <c:numCache>
                <c:formatCode>General</c:formatCode>
                <c:ptCount val="11"/>
                <c:pt idx="0">
                  <c:v>55</c:v>
                </c:pt>
                <c:pt idx="1">
                  <c:v>15</c:v>
                </c:pt>
                <c:pt idx="2">
                  <c:v>182</c:v>
                </c:pt>
                <c:pt idx="3">
                  <c:v>1991</c:v>
                </c:pt>
                <c:pt idx="4">
                  <c:v>1532</c:v>
                </c:pt>
                <c:pt idx="5">
                  <c:v>52</c:v>
                </c:pt>
                <c:pt idx="6">
                  <c:v>1683</c:v>
                </c:pt>
                <c:pt idx="7">
                  <c:v>1041</c:v>
                </c:pt>
                <c:pt idx="8">
                  <c:v>4886</c:v>
                </c:pt>
                <c:pt idx="9">
                  <c:v>437</c:v>
                </c:pt>
                <c:pt idx="10">
                  <c:v>0</c:v>
                </c:pt>
              </c:numCache>
            </c:numRef>
          </c:val>
        </c:ser>
        <c:ser>
          <c:idx val="2"/>
          <c:order val="2"/>
          <c:tx>
            <c:strRef>
              <c:f>Diagramdata!$P$19</c:f>
              <c:strCache>
                <c:ptCount val="1"/>
                <c:pt idx="0">
                  <c:v>20-29 timer/uge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Diagramdata!$M$20:$M$30</c:f>
              <c:strCache>
                <c:ptCount val="11"/>
                <c:pt idx="0">
                  <c:v>Kostfaglige ledere, lukket gruppe</c:v>
                </c:pt>
                <c:pt idx="1">
                  <c:v>Kliniske diætister</c:v>
                </c:pt>
                <c:pt idx="2">
                  <c:v>Økonomaer</c:v>
                </c:pt>
                <c:pt idx="3">
                  <c:v>Ergoterapeuter</c:v>
                </c:pt>
                <c:pt idx="4">
                  <c:v>Fysioterapeuter</c:v>
                </c:pt>
                <c:pt idx="5">
                  <c:v>Psykomotoriske terapeuter</c:v>
                </c:pt>
                <c:pt idx="6">
                  <c:v>Ernæringsassistenter</c:v>
                </c:pt>
                <c:pt idx="7">
                  <c:v>Sundhedsplejersker</c:v>
                </c:pt>
                <c:pt idx="8">
                  <c:v>Sygeplejersker</c:v>
                </c:pt>
                <c:pt idx="9">
                  <c:v>Kostfaglige eneansvarlige</c:v>
                </c:pt>
                <c:pt idx="10">
                  <c:v>Fodterapeuter</c:v>
                </c:pt>
              </c:strCache>
            </c:strRef>
          </c:cat>
          <c:val>
            <c:numRef>
              <c:f>Diagramdata!$P$20:$P$30</c:f>
              <c:numCache>
                <c:formatCode>General</c:formatCode>
                <c:ptCount val="11"/>
                <c:pt idx="0">
                  <c:v>6</c:v>
                </c:pt>
                <c:pt idx="1">
                  <c:v>7</c:v>
                </c:pt>
                <c:pt idx="2">
                  <c:v>43</c:v>
                </c:pt>
                <c:pt idx="3">
                  <c:v>259</c:v>
                </c:pt>
                <c:pt idx="4">
                  <c:v>228</c:v>
                </c:pt>
                <c:pt idx="5">
                  <c:v>15</c:v>
                </c:pt>
                <c:pt idx="6">
                  <c:v>192</c:v>
                </c:pt>
                <c:pt idx="7">
                  <c:v>165</c:v>
                </c:pt>
                <c:pt idx="8">
                  <c:v>1475</c:v>
                </c:pt>
                <c:pt idx="9">
                  <c:v>196</c:v>
                </c:pt>
                <c:pt idx="10">
                  <c:v>0</c:v>
                </c:pt>
              </c:numCache>
            </c:numRef>
          </c:val>
        </c:ser>
        <c:ser>
          <c:idx val="3"/>
          <c:order val="3"/>
          <c:tx>
            <c:strRef>
              <c:f>Diagramdata!$Q$19</c:f>
              <c:strCache>
                <c:ptCount val="1"/>
                <c:pt idx="0">
                  <c:v>0-19 timer/uge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Diagramdata!$M$20:$M$30</c:f>
              <c:strCache>
                <c:ptCount val="11"/>
                <c:pt idx="0">
                  <c:v>Kostfaglige ledere, lukket gruppe</c:v>
                </c:pt>
                <c:pt idx="1">
                  <c:v>Kliniske diætister</c:v>
                </c:pt>
                <c:pt idx="2">
                  <c:v>Økonomaer</c:v>
                </c:pt>
                <c:pt idx="3">
                  <c:v>Ergoterapeuter</c:v>
                </c:pt>
                <c:pt idx="4">
                  <c:v>Fysioterapeuter</c:v>
                </c:pt>
                <c:pt idx="5">
                  <c:v>Psykomotoriske terapeuter</c:v>
                </c:pt>
                <c:pt idx="6">
                  <c:v>Ernæringsassistenter</c:v>
                </c:pt>
                <c:pt idx="7">
                  <c:v>Sundhedsplejersker</c:v>
                </c:pt>
                <c:pt idx="8">
                  <c:v>Sygeplejersker</c:v>
                </c:pt>
                <c:pt idx="9">
                  <c:v>Kostfaglige eneansvarlige</c:v>
                </c:pt>
                <c:pt idx="10">
                  <c:v>Fodterapeuter</c:v>
                </c:pt>
              </c:strCache>
            </c:strRef>
          </c:cat>
          <c:val>
            <c:numRef>
              <c:f>Diagramdata!$Q$20:$Q$30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7</c:v>
                </c:pt>
                <c:pt idx="3">
                  <c:v>28</c:v>
                </c:pt>
                <c:pt idx="4">
                  <c:v>45</c:v>
                </c:pt>
                <c:pt idx="5">
                  <c:v>10</c:v>
                </c:pt>
                <c:pt idx="6">
                  <c:v>50</c:v>
                </c:pt>
                <c:pt idx="7">
                  <c:v>15</c:v>
                </c:pt>
                <c:pt idx="8">
                  <c:v>232</c:v>
                </c:pt>
                <c:pt idx="9">
                  <c:v>31</c:v>
                </c:pt>
                <c:pt idx="1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5535104"/>
        <c:axId val="205536640"/>
      </c:barChart>
      <c:catAx>
        <c:axId val="205535104"/>
        <c:scaling>
          <c:orientation val="minMax"/>
        </c:scaling>
        <c:delete val="0"/>
        <c:axPos val="b"/>
        <c:majorTickMark val="none"/>
        <c:minorTickMark val="none"/>
        <c:tickLblPos val="nextTo"/>
        <c:crossAx val="205536640"/>
        <c:crosses val="autoZero"/>
        <c:auto val="1"/>
        <c:lblAlgn val="ctr"/>
        <c:lblOffset val="100"/>
        <c:noMultiLvlLbl val="0"/>
      </c:catAx>
      <c:valAx>
        <c:axId val="20553664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Andel af </a:t>
                </a:r>
                <a:r>
                  <a:rPr lang="da-DK" baseline="0"/>
                  <a:t>personer</a:t>
                </a:r>
                <a:endParaRPr lang="da-DK"/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205535104"/>
        <c:crosses val="autoZero"/>
        <c:crossBetween val="between"/>
        <c:dispUnits>
          <c:builtInUnit val="thousands"/>
          <c:dispUnitsLbl/>
        </c:dispUnits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Diagramdata!$C$191</c:f>
              <c:strCache>
                <c:ptCount val="1"/>
                <c:pt idx="0">
                  <c:v>Antal personer på heltid</c:v>
                </c:pt>
              </c:strCache>
            </c:strRef>
          </c:tx>
          <c:invertIfNegative val="0"/>
          <c:cat>
            <c:strRef>
              <c:f>Diagramdata!$B$192:$B$199</c:f>
              <c:strCache>
                <c:ptCount val="8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50-55</c:v>
                </c:pt>
                <c:pt idx="4">
                  <c:v>56-59</c:v>
                </c:pt>
                <c:pt idx="5">
                  <c:v>60-64</c:v>
                </c:pt>
                <c:pt idx="6">
                  <c:v>65-70</c:v>
                </c:pt>
                <c:pt idx="7">
                  <c:v>70+</c:v>
                </c:pt>
              </c:strCache>
            </c:strRef>
          </c:cat>
          <c:val>
            <c:numRef>
              <c:f>Diagramdata!$C$192:$C$199</c:f>
              <c:numCache>
                <c:formatCode>General</c:formatCode>
                <c:ptCount val="8"/>
                <c:pt idx="0">
                  <c:v>686</c:v>
                </c:pt>
                <c:pt idx="1">
                  <c:v>1963</c:v>
                </c:pt>
                <c:pt idx="2">
                  <c:v>2059</c:v>
                </c:pt>
                <c:pt idx="3">
                  <c:v>1365</c:v>
                </c:pt>
                <c:pt idx="4">
                  <c:v>761</c:v>
                </c:pt>
                <c:pt idx="5">
                  <c:v>309</c:v>
                </c:pt>
                <c:pt idx="6">
                  <c:v>20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Diagramdata!$D$191</c:f>
              <c:strCache>
                <c:ptCount val="1"/>
                <c:pt idx="0">
                  <c:v>Antal personer 30-36 timer/uge</c:v>
                </c:pt>
              </c:strCache>
            </c:strRef>
          </c:tx>
          <c:invertIfNegative val="0"/>
          <c:cat>
            <c:strRef>
              <c:f>Diagramdata!$B$192:$B$199</c:f>
              <c:strCache>
                <c:ptCount val="8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50-55</c:v>
                </c:pt>
                <c:pt idx="4">
                  <c:v>56-59</c:v>
                </c:pt>
                <c:pt idx="5">
                  <c:v>60-64</c:v>
                </c:pt>
                <c:pt idx="6">
                  <c:v>65-70</c:v>
                </c:pt>
                <c:pt idx="7">
                  <c:v>70+</c:v>
                </c:pt>
              </c:strCache>
            </c:strRef>
          </c:cat>
          <c:val>
            <c:numRef>
              <c:f>Diagramdata!$D$192:$D$199</c:f>
              <c:numCache>
                <c:formatCode>General</c:formatCode>
                <c:ptCount val="8"/>
                <c:pt idx="0">
                  <c:v>777</c:v>
                </c:pt>
                <c:pt idx="1">
                  <c:v>3538</c:v>
                </c:pt>
                <c:pt idx="2">
                  <c:v>3573</c:v>
                </c:pt>
                <c:pt idx="3">
                  <c:v>2045</c:v>
                </c:pt>
                <c:pt idx="4">
                  <c:v>1246</c:v>
                </c:pt>
                <c:pt idx="5">
                  <c:v>606</c:v>
                </c:pt>
                <c:pt idx="6">
                  <c:v>29</c:v>
                </c:pt>
                <c:pt idx="7">
                  <c:v>0</c:v>
                </c:pt>
              </c:numCache>
            </c:numRef>
          </c:val>
        </c:ser>
        <c:ser>
          <c:idx val="2"/>
          <c:order val="2"/>
          <c:tx>
            <c:strRef>
              <c:f>Diagramdata!$E$191</c:f>
              <c:strCache>
                <c:ptCount val="1"/>
                <c:pt idx="0">
                  <c:v>Antal personer 20-29 timer/uge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Diagramdata!$B$192:$B$199</c:f>
              <c:strCache>
                <c:ptCount val="8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50-55</c:v>
                </c:pt>
                <c:pt idx="4">
                  <c:v>56-59</c:v>
                </c:pt>
                <c:pt idx="5">
                  <c:v>60-64</c:v>
                </c:pt>
                <c:pt idx="6">
                  <c:v>65-70</c:v>
                </c:pt>
                <c:pt idx="7">
                  <c:v>70+</c:v>
                </c:pt>
              </c:strCache>
            </c:strRef>
          </c:cat>
          <c:val>
            <c:numRef>
              <c:f>Diagramdata!$E$192:$E$199</c:f>
              <c:numCache>
                <c:formatCode>General</c:formatCode>
                <c:ptCount val="8"/>
                <c:pt idx="0">
                  <c:v>156</c:v>
                </c:pt>
                <c:pt idx="1">
                  <c:v>570</c:v>
                </c:pt>
                <c:pt idx="2">
                  <c:v>782</c:v>
                </c:pt>
                <c:pt idx="3">
                  <c:v>436</c:v>
                </c:pt>
                <c:pt idx="4">
                  <c:v>336</c:v>
                </c:pt>
                <c:pt idx="5">
                  <c:v>229</c:v>
                </c:pt>
                <c:pt idx="6">
                  <c:v>49</c:v>
                </c:pt>
                <c:pt idx="7">
                  <c:v>3</c:v>
                </c:pt>
              </c:numCache>
            </c:numRef>
          </c:val>
        </c:ser>
        <c:ser>
          <c:idx val="3"/>
          <c:order val="3"/>
          <c:tx>
            <c:strRef>
              <c:f>Diagramdata!$F$191</c:f>
              <c:strCache>
                <c:ptCount val="1"/>
                <c:pt idx="0">
                  <c:v>Antal personer 0-19 timer/uge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Diagramdata!$B$192:$B$199</c:f>
              <c:strCache>
                <c:ptCount val="8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50-55</c:v>
                </c:pt>
                <c:pt idx="4">
                  <c:v>56-59</c:v>
                </c:pt>
                <c:pt idx="5">
                  <c:v>60-64</c:v>
                </c:pt>
                <c:pt idx="6">
                  <c:v>65-70</c:v>
                </c:pt>
                <c:pt idx="7">
                  <c:v>70+</c:v>
                </c:pt>
              </c:strCache>
            </c:strRef>
          </c:cat>
          <c:val>
            <c:numRef>
              <c:f>Diagramdata!$F$192:$F$199</c:f>
              <c:numCache>
                <c:formatCode>General</c:formatCode>
                <c:ptCount val="8"/>
                <c:pt idx="0">
                  <c:v>30</c:v>
                </c:pt>
                <c:pt idx="1">
                  <c:v>80</c:v>
                </c:pt>
                <c:pt idx="2">
                  <c:v>120</c:v>
                </c:pt>
                <c:pt idx="3">
                  <c:v>77</c:v>
                </c:pt>
                <c:pt idx="4">
                  <c:v>37</c:v>
                </c:pt>
                <c:pt idx="5">
                  <c:v>44</c:v>
                </c:pt>
                <c:pt idx="6">
                  <c:v>19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05592832"/>
        <c:axId val="205598720"/>
      </c:barChart>
      <c:catAx>
        <c:axId val="205592832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da-DK"/>
          </a:p>
        </c:txPr>
        <c:crossAx val="205598720"/>
        <c:crosses val="autoZero"/>
        <c:auto val="1"/>
        <c:lblAlgn val="ctr"/>
        <c:lblOffset val="100"/>
        <c:noMultiLvlLbl val="0"/>
      </c:catAx>
      <c:valAx>
        <c:axId val="2055987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Andel af </a:t>
                </a:r>
                <a:r>
                  <a:rPr lang="da-DK" baseline="0"/>
                  <a:t>personer</a:t>
                </a:r>
                <a:endParaRPr lang="da-DK"/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205592832"/>
        <c:crosses val="autoZero"/>
        <c:crossBetween val="between"/>
        <c:dispUnits>
          <c:builtInUnit val="thousands"/>
          <c:dispUnitsLbl/>
        </c:dispUnits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Diagramdata!$D$127</c:f>
              <c:strCache>
                <c:ptCount val="1"/>
                <c:pt idx="0">
                  <c:v>Antal personer på heltid</c:v>
                </c:pt>
              </c:strCache>
            </c:strRef>
          </c:tx>
          <c:invertIfNegative val="0"/>
          <c:cat>
            <c:strRef>
              <c:f>Diagramdata!$C$128:$C$135</c:f>
              <c:strCache>
                <c:ptCount val="8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50-55</c:v>
                </c:pt>
                <c:pt idx="4">
                  <c:v>56-59</c:v>
                </c:pt>
                <c:pt idx="5">
                  <c:v>60-64</c:v>
                </c:pt>
                <c:pt idx="6">
                  <c:v>65-70</c:v>
                </c:pt>
                <c:pt idx="7">
                  <c:v>70+</c:v>
                </c:pt>
              </c:strCache>
            </c:strRef>
          </c:cat>
          <c:val>
            <c:numRef>
              <c:f>Diagramdata!$D$128:$D$135</c:f>
              <c:numCache>
                <c:formatCode>_(* #,##0_);_(* \(#,##0\);_(* "-"??_);_(@_)</c:formatCode>
                <c:ptCount val="8"/>
                <c:pt idx="0">
                  <c:v>1103</c:v>
                </c:pt>
                <c:pt idx="1">
                  <c:v>2208</c:v>
                </c:pt>
                <c:pt idx="2">
                  <c:v>3309</c:v>
                </c:pt>
                <c:pt idx="3">
                  <c:v>2304</c:v>
                </c:pt>
                <c:pt idx="4">
                  <c:v>1186</c:v>
                </c:pt>
                <c:pt idx="5">
                  <c:v>588</c:v>
                </c:pt>
                <c:pt idx="6">
                  <c:v>67</c:v>
                </c:pt>
                <c:pt idx="7">
                  <c:v>0</c:v>
                </c:pt>
              </c:numCache>
            </c:numRef>
          </c:val>
        </c:ser>
        <c:ser>
          <c:idx val="1"/>
          <c:order val="1"/>
          <c:tx>
            <c:strRef>
              <c:f>Diagramdata!$E$127</c:f>
              <c:strCache>
                <c:ptCount val="1"/>
                <c:pt idx="0">
                  <c:v>Antal personer 30-36 timer/uge</c:v>
                </c:pt>
              </c:strCache>
            </c:strRef>
          </c:tx>
          <c:invertIfNegative val="0"/>
          <c:cat>
            <c:strRef>
              <c:f>Diagramdata!$C$128:$C$135</c:f>
              <c:strCache>
                <c:ptCount val="8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50-55</c:v>
                </c:pt>
                <c:pt idx="4">
                  <c:v>56-59</c:v>
                </c:pt>
                <c:pt idx="5">
                  <c:v>60-64</c:v>
                </c:pt>
                <c:pt idx="6">
                  <c:v>65-70</c:v>
                </c:pt>
                <c:pt idx="7">
                  <c:v>70+</c:v>
                </c:pt>
              </c:strCache>
            </c:strRef>
          </c:cat>
          <c:val>
            <c:numRef>
              <c:f>Diagramdata!$E$128:$E$135</c:f>
              <c:numCache>
                <c:formatCode>_(* #,##0_);_(* \(#,##0\);_(* "-"??_);_(@_)</c:formatCode>
                <c:ptCount val="8"/>
                <c:pt idx="0">
                  <c:v>3895</c:v>
                </c:pt>
                <c:pt idx="1">
                  <c:v>7922</c:v>
                </c:pt>
                <c:pt idx="2">
                  <c:v>11618</c:v>
                </c:pt>
                <c:pt idx="3">
                  <c:v>8391</c:v>
                </c:pt>
                <c:pt idx="4">
                  <c:v>5050</c:v>
                </c:pt>
                <c:pt idx="5">
                  <c:v>2342</c:v>
                </c:pt>
                <c:pt idx="6">
                  <c:v>233</c:v>
                </c:pt>
                <c:pt idx="7">
                  <c:v>11</c:v>
                </c:pt>
              </c:numCache>
            </c:numRef>
          </c:val>
        </c:ser>
        <c:ser>
          <c:idx val="2"/>
          <c:order val="2"/>
          <c:tx>
            <c:strRef>
              <c:f>Diagramdata!$F$127</c:f>
              <c:strCache>
                <c:ptCount val="1"/>
                <c:pt idx="0">
                  <c:v>Antal personer 20-29 timer/uge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Diagramdata!$C$128:$C$135</c:f>
              <c:strCache>
                <c:ptCount val="8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50-55</c:v>
                </c:pt>
                <c:pt idx="4">
                  <c:v>56-59</c:v>
                </c:pt>
                <c:pt idx="5">
                  <c:v>60-64</c:v>
                </c:pt>
                <c:pt idx="6">
                  <c:v>65-70</c:v>
                </c:pt>
                <c:pt idx="7">
                  <c:v>70+</c:v>
                </c:pt>
              </c:strCache>
            </c:strRef>
          </c:cat>
          <c:val>
            <c:numRef>
              <c:f>Diagramdata!$F$128:$F$135</c:f>
              <c:numCache>
                <c:formatCode>_(* #,##0_);_(* \(#,##0\);_(* "-"??_);_(@_)</c:formatCode>
                <c:ptCount val="8"/>
                <c:pt idx="0">
                  <c:v>1485</c:v>
                </c:pt>
                <c:pt idx="1">
                  <c:v>2305</c:v>
                </c:pt>
                <c:pt idx="2">
                  <c:v>4186</c:v>
                </c:pt>
                <c:pt idx="3">
                  <c:v>3647</c:v>
                </c:pt>
                <c:pt idx="4">
                  <c:v>2460</c:v>
                </c:pt>
                <c:pt idx="5">
                  <c:v>1420</c:v>
                </c:pt>
                <c:pt idx="6">
                  <c:v>293</c:v>
                </c:pt>
                <c:pt idx="7">
                  <c:v>9</c:v>
                </c:pt>
              </c:numCache>
            </c:numRef>
          </c:val>
        </c:ser>
        <c:ser>
          <c:idx val="3"/>
          <c:order val="3"/>
          <c:tx>
            <c:strRef>
              <c:f>Diagramdata!$G$127</c:f>
              <c:strCache>
                <c:ptCount val="1"/>
                <c:pt idx="0">
                  <c:v>Antal personer 0-19 timer/uge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Diagramdata!$C$128:$C$135</c:f>
              <c:strCache>
                <c:ptCount val="8"/>
                <c:pt idx="0">
                  <c:v>20-29</c:v>
                </c:pt>
                <c:pt idx="1">
                  <c:v>30-39</c:v>
                </c:pt>
                <c:pt idx="2">
                  <c:v>40-49</c:v>
                </c:pt>
                <c:pt idx="3">
                  <c:v>50-55</c:v>
                </c:pt>
                <c:pt idx="4">
                  <c:v>56-59</c:v>
                </c:pt>
                <c:pt idx="5">
                  <c:v>60-64</c:v>
                </c:pt>
                <c:pt idx="6">
                  <c:v>65-70</c:v>
                </c:pt>
                <c:pt idx="7">
                  <c:v>70+</c:v>
                </c:pt>
              </c:strCache>
            </c:strRef>
          </c:cat>
          <c:val>
            <c:numRef>
              <c:f>Diagramdata!$G$128:$G$135</c:f>
              <c:numCache>
                <c:formatCode>_(* #,##0_);_(* \(#,##0\);_(* "-"??_);_(@_)</c:formatCode>
                <c:ptCount val="8"/>
                <c:pt idx="0">
                  <c:v>482</c:v>
                </c:pt>
                <c:pt idx="1">
                  <c:v>336</c:v>
                </c:pt>
                <c:pt idx="2">
                  <c:v>418</c:v>
                </c:pt>
                <c:pt idx="3">
                  <c:v>316</c:v>
                </c:pt>
                <c:pt idx="4">
                  <c:v>195</c:v>
                </c:pt>
                <c:pt idx="5">
                  <c:v>165</c:v>
                </c:pt>
                <c:pt idx="6">
                  <c:v>78</c:v>
                </c:pt>
                <c:pt idx="7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05613696"/>
        <c:axId val="205619584"/>
      </c:barChart>
      <c:catAx>
        <c:axId val="205613696"/>
        <c:scaling>
          <c:orientation val="minMax"/>
        </c:scaling>
        <c:delete val="0"/>
        <c:axPos val="b"/>
        <c:numFmt formatCode="@" sourceLinked="1"/>
        <c:majorTickMark val="none"/>
        <c:minorTickMark val="none"/>
        <c:tickLblPos val="nextTo"/>
        <c:txPr>
          <a:bodyPr rot="0" vert="horz"/>
          <a:lstStyle/>
          <a:p>
            <a:pPr>
              <a:defRPr/>
            </a:pPr>
            <a:endParaRPr lang="da-DK"/>
          </a:p>
        </c:txPr>
        <c:crossAx val="205619584"/>
        <c:crosses val="autoZero"/>
        <c:auto val="1"/>
        <c:lblAlgn val="ctr"/>
        <c:lblOffset val="100"/>
        <c:noMultiLvlLbl val="0"/>
      </c:catAx>
      <c:valAx>
        <c:axId val="2056195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Andel af </a:t>
                </a:r>
                <a:r>
                  <a:rPr lang="da-DK" baseline="0"/>
                  <a:t>personer</a:t>
                </a:r>
                <a:endParaRPr lang="da-DK"/>
              </a:p>
            </c:rich>
          </c:tx>
          <c:layout/>
          <c:overlay val="0"/>
        </c:title>
        <c:numFmt formatCode="0%" sourceLinked="1"/>
        <c:majorTickMark val="none"/>
        <c:minorTickMark val="none"/>
        <c:tickLblPos val="nextTo"/>
        <c:crossAx val="205613696"/>
        <c:crosses val="autoZero"/>
        <c:crossBetween val="between"/>
        <c:dispUnits>
          <c:builtInUnit val="thousands"/>
          <c:dispUnitsLbl/>
        </c:dispUnits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7C479C-025F-4513-91E8-A3616E80F8B6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E1EC7-4179-4986-B236-27A01539145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8944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SOSU</a:t>
            </a:r>
            <a:r>
              <a:rPr lang="da-DK" baseline="0" dirty="0" smtClean="0"/>
              <a:t> hjælpere og assistenter udgør 80 % af medarbejderne på SOSU området.</a:t>
            </a:r>
          </a:p>
          <a:p>
            <a:r>
              <a:rPr lang="da-DK" baseline="0" dirty="0" smtClean="0"/>
              <a:t>Der er lidt større spredning på SHK området, dog er sygeplejerskerne den største gruppe.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1EC7-4179-4986-B236-27A01539145B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07809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Der er mange flere medarbejdere indenfor </a:t>
            </a:r>
            <a:r>
              <a:rPr lang="da-DK" dirty="0" err="1" smtClean="0"/>
              <a:t>Sosu</a:t>
            </a:r>
            <a:r>
              <a:rPr lang="da-DK" dirty="0" smtClean="0"/>
              <a:t> området sammenlignet med SHK, dog er der</a:t>
            </a:r>
            <a:r>
              <a:rPr lang="da-DK" baseline="0" dirty="0" smtClean="0"/>
              <a:t> en langt større andel af medarbejderne indenfor SHK området der er på heltid.</a:t>
            </a:r>
          </a:p>
          <a:p>
            <a:r>
              <a:rPr lang="da-DK" baseline="0" dirty="0" smtClean="0"/>
              <a:t>Inden for begge grupper er der en overvægt af medarbejdere der arbejder mellem 30 og 36 timer.</a:t>
            </a: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1EC7-4179-4986-B236-27A01539145B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42394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Alle</a:t>
            </a:r>
            <a:r>
              <a:rPr lang="da-DK" baseline="0" dirty="0" smtClean="0"/>
              <a:t> medarbejdergrupper inden for SHK området har en større andel af medarbejdere der arbejder på fuldtid/heltid (23%-55%), hvor grupperne inden for </a:t>
            </a:r>
            <a:r>
              <a:rPr lang="da-DK" baseline="0" dirty="0" err="1" smtClean="0"/>
              <a:t>Sosu</a:t>
            </a:r>
            <a:r>
              <a:rPr lang="da-DK" baseline="0" dirty="0" smtClean="0"/>
              <a:t> området alle er under 23 %.</a:t>
            </a:r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1EC7-4179-4986-B236-27A01539145B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756505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For begge områder er der</a:t>
            </a:r>
            <a:r>
              <a:rPr lang="da-DK" baseline="0" dirty="0" smtClean="0"/>
              <a:t> en tydelig sammenhæng mellem alder og deltidsbeskæftigelse, med hvilket de ældre medarbejdere har en større tendens til at arbejde </a:t>
            </a:r>
            <a:r>
              <a:rPr lang="da-DK" baseline="0" smtClean="0"/>
              <a:t>på deltid.</a:t>
            </a:r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1EC7-4179-4986-B236-27A01539145B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4495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3EF2-A001-4029-9A91-67CB43D18A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212-56B0-4235-9C9C-CB40931675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04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3EF2-A001-4029-9A91-67CB43D18A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212-56B0-4235-9C9C-CB40931675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2260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3EF2-A001-4029-9A91-67CB43D18A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212-56B0-4235-9C9C-CB40931675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966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3EF2-A001-4029-9A91-67CB43D18A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212-56B0-4235-9C9C-CB40931675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552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3EF2-A001-4029-9A91-67CB43D18A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212-56B0-4235-9C9C-CB40931675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966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3EF2-A001-4029-9A91-67CB43D18A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212-56B0-4235-9C9C-CB40931675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938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3EF2-A001-4029-9A91-67CB43D18A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212-56B0-4235-9C9C-CB40931675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68167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3EF2-A001-4029-9A91-67CB43D18A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212-56B0-4235-9C9C-CB40931675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1558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3EF2-A001-4029-9A91-67CB43D18A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212-56B0-4235-9C9C-CB40931675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7863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3EF2-A001-4029-9A91-67CB43D18A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212-56B0-4235-9C9C-CB40931675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7888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C3EF2-A001-4029-9A91-67CB43D18A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B212-56B0-4235-9C9C-CB40931675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813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C3EF2-A001-4029-9A91-67CB43D18A6C}" type="datetimeFigureOut">
              <a:rPr lang="da-DK" smtClean="0"/>
              <a:t>24-06-2014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5B212-56B0-4235-9C9C-CB40931675F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1396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da-DK" sz="2800" b="1" i="0" baseline="0" dirty="0" smtClean="0">
                <a:effectLst/>
              </a:rPr>
              <a:t>Antal personer fordelt på stillinger i november 2011</a:t>
            </a:r>
            <a:endParaRPr lang="da-DK" sz="28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307901"/>
            <a:ext cx="404018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da-DK" dirty="0" smtClean="0"/>
              <a:t>SOSU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307901"/>
            <a:ext cx="4041775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da-DK" dirty="0" smtClean="0"/>
              <a:t>SHK</a:t>
            </a:r>
            <a:endParaRPr lang="da-DK" dirty="0"/>
          </a:p>
        </p:txBody>
      </p:sp>
      <p:graphicFrame>
        <p:nvGraphicFramePr>
          <p:cNvPr id="7" name="Pladsholder til indhold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672526195"/>
              </p:ext>
            </p:extLst>
          </p:nvPr>
        </p:nvGraphicFramePr>
        <p:xfrm>
          <a:off x="4645025" y="1739949"/>
          <a:ext cx="4041775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Pladsholder til indhold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42871984"/>
              </p:ext>
            </p:extLst>
          </p:nvPr>
        </p:nvGraphicFramePr>
        <p:xfrm>
          <a:off x="457200" y="1739949"/>
          <a:ext cx="4040188" cy="4713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618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da-DK" sz="2800" b="1" i="0" baseline="0" dirty="0" smtClean="0">
                <a:effectLst/>
              </a:rPr>
              <a:t>Antal personer fordelt på beskæftigelsesgrad</a:t>
            </a:r>
            <a:br>
              <a:rPr lang="da-DK" sz="2800" b="1" i="0" baseline="0" dirty="0" smtClean="0">
                <a:effectLst/>
              </a:rPr>
            </a:br>
            <a:r>
              <a:rPr lang="da-DK" sz="2800" b="1" i="0" baseline="0" dirty="0" smtClean="0">
                <a:effectLst/>
              </a:rPr>
              <a:t>i november 2011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da-DK" dirty="0" smtClean="0"/>
              <a:t>SOSU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da-DK" dirty="0" smtClean="0"/>
              <a:t>SHK</a:t>
            </a:r>
            <a:endParaRPr lang="da-DK" dirty="0"/>
          </a:p>
        </p:txBody>
      </p:sp>
      <p:graphicFrame>
        <p:nvGraphicFramePr>
          <p:cNvPr id="12" name="Pladsholder til indhold 9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7185843"/>
              </p:ext>
            </p:extLst>
          </p:nvPr>
        </p:nvGraphicFramePr>
        <p:xfrm>
          <a:off x="4645025" y="1811486"/>
          <a:ext cx="4041775" cy="464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Pladsholder til indhold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46626467"/>
              </p:ext>
            </p:extLst>
          </p:nvPr>
        </p:nvGraphicFramePr>
        <p:xfrm>
          <a:off x="457200" y="1811486"/>
          <a:ext cx="4040188" cy="464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10569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a-DK" sz="2800" b="1" dirty="0">
                <a:solidFill>
                  <a:prstClr val="black"/>
                </a:solidFill>
              </a:rPr>
              <a:t>Andelen af personer fordelt på beskæftigelsesgrad i november 2011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da-DK" dirty="0" smtClean="0"/>
              <a:t>SOSU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da-DK" dirty="0" smtClean="0"/>
              <a:t>SHK</a:t>
            </a:r>
            <a:endParaRPr lang="da-DK" dirty="0"/>
          </a:p>
        </p:txBody>
      </p:sp>
      <p:graphicFrame>
        <p:nvGraphicFramePr>
          <p:cNvPr id="9" name="Pladsholder til indhold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67638142"/>
              </p:ext>
            </p:extLst>
          </p:nvPr>
        </p:nvGraphicFramePr>
        <p:xfrm>
          <a:off x="457200" y="1772816"/>
          <a:ext cx="40401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" name="Pladsholder til indhold 13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678479216"/>
              </p:ext>
            </p:extLst>
          </p:nvPr>
        </p:nvGraphicFramePr>
        <p:xfrm>
          <a:off x="4645025" y="1772816"/>
          <a:ext cx="4041775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0412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pPr>
              <a:defRPr sz="12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da-DK" sz="2800" b="1" dirty="0">
                <a:solidFill>
                  <a:prstClr val="black"/>
                </a:solidFill>
              </a:rPr>
              <a:t>Beskæftigelsesgraden fordelt på alder i november 2011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4040188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da-DK" dirty="0" smtClean="0"/>
              <a:t>SOSU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340768"/>
            <a:ext cx="4041775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da-DK" dirty="0" smtClean="0"/>
              <a:t>SHK</a:t>
            </a:r>
            <a:endParaRPr lang="da-DK" dirty="0"/>
          </a:p>
        </p:txBody>
      </p:sp>
      <p:graphicFrame>
        <p:nvGraphicFramePr>
          <p:cNvPr id="8" name="Pladsholder til indhold 7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35764363"/>
              </p:ext>
            </p:extLst>
          </p:nvPr>
        </p:nvGraphicFramePr>
        <p:xfrm>
          <a:off x="4645025" y="1772816"/>
          <a:ext cx="4041775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Pladsholder til indhold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83545017"/>
              </p:ext>
            </p:extLst>
          </p:nvPr>
        </p:nvGraphicFramePr>
        <p:xfrm>
          <a:off x="457200" y="1772816"/>
          <a:ext cx="404018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36423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type xmlns="4fb0db34-9c56-475d-8945-6921f16c04fd">Notat</Dokumenttype>
    <CCMMeetingCaseId xmlns="4fb0db34-9c56-475d-8945-6921f16c04fd" xsi:nil="true"/>
    <AgendaStatusIcon xmlns="4fb0db34-9c56-475d-8945-6921f16c04fd" xsi:nil="true"/>
    <CCMAgendaDocumentStatus xmlns="4fb0db34-9c56-475d-8945-6921f16c04fd" xsi:nil="true"/>
    <CCMAgendaStatus xmlns="4fb0db34-9c56-475d-8945-6921f16c04fd" xsi:nil="true"/>
    <CCMMeetingCaseLink xmlns="4fb0db34-9c56-475d-8945-6921f16c04fd">
      <Url xsi:nil="true"/>
      <Description xsi:nil="true"/>
    </CCMMeetingCaseLink>
    <CCMMeetingCaseInstanceId xmlns="4fb0db34-9c56-475d-8945-6921f16c04fd" xsi:nil="true"/>
    <CCMAgendaItemId xmlns="4fb0db34-9c56-475d-8945-6921f16c04fd" xsi:nil="true"/>
    <DocumentDescription xmlns="4fb0db34-9c56-475d-8945-6921f16c04fd" xsi:nil="true"/>
    <DocID xmlns="http://schemas.microsoft.com/sharepoint/v3">1831863</DocID>
    <LocalAttachment xmlns="http://schemas.microsoft.com/sharepoint/v3">false</LocalAttachment>
    <CaseID xmlns="http://schemas.microsoft.com/sharepoint/v3">SAG-2013-03448</CaseID>
    <CaseRecordNumber xmlns="http://schemas.microsoft.com/sharepoint/v3">0</CaseRecordNumber>
    <RegistrationDate xmlns="http://schemas.microsoft.com/sharepoint/v3" xsi:nil="true"/>
    <Related xmlns="http://schemas.microsoft.com/sharepoint/v3">false</Related>
    <Finalized xmlns="http://schemas.microsoft.com/sharepoint/v3">false</Finalized>
    <CCMSystemID xmlns="http://schemas.microsoft.com/sharepoint/v3">ca7dc1c5-fc98-48bd-8345-b1ffede9fa82</CCMSystemID>
    <CCMTemplateID xmlns="http://schemas.microsoft.com/sharepoint/v3">0</CCMTemplateID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GetOrganized dokument" ma:contentTypeID="0x010100AC085CFC53BC46CEA2EADE194AD9D48200AF6681806075984E9E775151D26C6056" ma:contentTypeVersion="1" ma:contentTypeDescription="GetOrganized dokument" ma:contentTypeScope="" ma:versionID="1dad8f7a2e2b2bbe85ca6723334fe354">
  <xsd:schema xmlns:xsd="http://www.w3.org/2001/XMLSchema" xmlns:xs="http://www.w3.org/2001/XMLSchema" xmlns:p="http://schemas.microsoft.com/office/2006/metadata/properties" xmlns:ns1="http://schemas.microsoft.com/sharepoint/v3" xmlns:ns2="4fb0db34-9c56-475d-8945-6921f16c04fd" targetNamespace="http://schemas.microsoft.com/office/2006/metadata/properties" ma:root="true" ma:fieldsID="17b1e073b1ca93b2ea8865ecf4dfa3c1" ns1:_="" ns2:_="">
    <xsd:import namespace="http://schemas.microsoft.com/sharepoint/v3"/>
    <xsd:import namespace="4fb0db34-9c56-475d-8945-6921f16c04fd"/>
    <xsd:element name="properties">
      <xsd:complexType>
        <xsd:sequence>
          <xsd:element name="documentManagement">
            <xsd:complexType>
              <xsd:all>
                <xsd:element ref="ns2:Dokumenttype"/>
                <xsd:element ref="ns2:DocumentDescription" minOccurs="0"/>
                <xsd:element ref="ns2:CCMAgendaDocumentStatus" minOccurs="0"/>
                <xsd:element ref="ns2:CCMAgendaStatus" minOccurs="0"/>
                <xsd:element ref="ns2:CCMMeetingCaseLink" minOccurs="0"/>
                <xsd:element ref="ns2:AgendaStatusIcon" minOccurs="0"/>
                <xsd:element ref="ns1:CaseID" minOccurs="0"/>
                <xsd:element ref="ns1:DocID" minOccurs="0"/>
                <xsd:element ref="ns1:Finalized" minOccurs="0"/>
                <xsd:element ref="ns1:Related" minOccurs="0"/>
                <xsd:element ref="ns1:RegistrationDate" minOccurs="0"/>
                <xsd:element ref="ns1:CaseRecordNumber" minOccurs="0"/>
                <xsd:element ref="ns1:LocalAttachment" minOccurs="0"/>
                <xsd:element ref="ns1:CCMTemplateName" minOccurs="0"/>
                <xsd:element ref="ns1:CCMTemplateVersion" minOccurs="0"/>
                <xsd:element ref="ns1:CCMSystemID" minOccurs="0"/>
                <xsd:element ref="ns1:WasEncrypted" minOccurs="0"/>
                <xsd:element ref="ns1:WasSigned" minOccurs="0"/>
                <xsd:element ref="ns1:MailHasAttachments" minOccurs="0"/>
                <xsd:element ref="ns2:CCMMeetingCaseId" minOccurs="0"/>
                <xsd:element ref="ns2:CCMMeetingCaseInstanceId" minOccurs="0"/>
                <xsd:element ref="ns2:CCMAgendaItemId" minOccurs="0"/>
                <xsd:element ref="ns1:CCMTemplate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seID" ma:index="14" nillable="true" ma:displayName="Sags ID" ma:default="Tildeler" ma:internalName="CaseID" ma:readOnly="true">
      <xsd:simpleType>
        <xsd:restriction base="dms:Text"/>
      </xsd:simpleType>
    </xsd:element>
    <xsd:element name="DocID" ma:index="15" nillable="true" ma:displayName="Dok ID" ma:default="Tildeler" ma:internalName="DocID" ma:readOnly="true">
      <xsd:simpleType>
        <xsd:restriction base="dms:Text"/>
      </xsd:simpleType>
    </xsd:element>
    <xsd:element name="Finalized" ma:index="16" nillable="true" ma:displayName="Endeligt" ma:default="False" ma:internalName="Finalized" ma:readOnly="true">
      <xsd:simpleType>
        <xsd:restriction base="dms:Boolean"/>
      </xsd:simpleType>
    </xsd:element>
    <xsd:element name="Related" ma:index="17" nillable="true" ma:displayName="Vedhæftet dokument" ma:default="False" ma:internalName="Related" ma:readOnly="true">
      <xsd:simpleType>
        <xsd:restriction base="dms:Boolean"/>
      </xsd:simpleType>
    </xsd:element>
    <xsd:element name="RegistrationDate" ma:index="18" nillable="true" ma:displayName="Registrerings dato" ma:format="DateTime" ma:internalName="RegistrationDate" ma:readOnly="true">
      <xsd:simpleType>
        <xsd:restriction base="dms:DateTime"/>
      </xsd:simpleType>
    </xsd:element>
    <xsd:element name="CaseRecordNumber" ma:index="19" nillable="true" ma:displayName="Akt ID" ma:decimals="0" ma:default="0" ma:internalName="CaseRecordNumber" ma:readOnly="true">
      <xsd:simpleType>
        <xsd:restriction base="dms:Number"/>
      </xsd:simpleType>
    </xsd:element>
    <xsd:element name="LocalAttachment" ma:index="20" nillable="true" ma:displayName="Lokalt bilag" ma:default="False" ma:internalName="LocalAttachment" ma:readOnly="true">
      <xsd:simpleType>
        <xsd:restriction base="dms:Boolean"/>
      </xsd:simpleType>
    </xsd:element>
    <xsd:element name="CCMTemplateName" ma:index="21" nillable="true" ma:displayName="Skabelon navn" ma:internalName="CCMTemplateName" ma:readOnly="true">
      <xsd:simpleType>
        <xsd:restriction base="dms:Text"/>
      </xsd:simpleType>
    </xsd:element>
    <xsd:element name="CCMTemplateVersion" ma:index="22" nillable="true" ma:displayName="Skabelon version" ma:internalName="CCMTemplateVersion" ma:readOnly="true">
      <xsd:simpleType>
        <xsd:restriction base="dms:Text"/>
      </xsd:simpleType>
    </xsd:element>
    <xsd:element name="CCMSystemID" ma:index="23" nillable="true" ma:displayName="CCMSystemID" ma:hidden="true" ma:internalName="CCMSystemID" ma:readOnly="true">
      <xsd:simpleType>
        <xsd:restriction base="dms:Text"/>
      </xsd:simpleType>
    </xsd:element>
    <xsd:element name="WasEncrypted" ma:index="24" nillable="true" ma:displayName="Krypteret" ma:default="False" ma:internalName="WasEncrypted" ma:readOnly="true">
      <xsd:simpleType>
        <xsd:restriction base="dms:Boolean"/>
      </xsd:simpleType>
    </xsd:element>
    <xsd:element name="WasSigned" ma:index="25" nillable="true" ma:displayName="Signeret" ma:default="False" ma:internalName="WasSigned" ma:readOnly="true">
      <xsd:simpleType>
        <xsd:restriction base="dms:Boolean"/>
      </xsd:simpleType>
    </xsd:element>
    <xsd:element name="MailHasAttachments" ma:index="26" nillable="true" ma:displayName="E-mail har vedhæftede filer" ma:default="False" ma:internalName="MailHasAttachments" ma:readOnly="true">
      <xsd:simpleType>
        <xsd:restriction base="dms:Boolean"/>
      </xsd:simpleType>
    </xsd:element>
    <xsd:element name="CCMTemplateID" ma:index="31" nillable="true" ma:displayName="CCMTemplateID" ma:decimals="0" ma:default="0" ma:hidden="true" ma:internalName="CCMTemplateID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b0db34-9c56-475d-8945-6921f16c04fd" elementFormDefault="qualified">
    <xsd:import namespace="http://schemas.microsoft.com/office/2006/documentManagement/types"/>
    <xsd:import namespace="http://schemas.microsoft.com/office/infopath/2007/PartnerControls"/>
    <xsd:element name="Dokumenttype" ma:index="2" ma:displayName="Dokumenttype" ma:default="Notat" ma:format="Dropdown" ma:internalName="Dokumenttype">
      <xsd:simpleType>
        <xsd:restriction base="dms:Choice">
          <xsd:enumeration value="Administrativ information"/>
          <xsd:enumeration value="Almindeligt brev"/>
          <xsd:enumeration value="Andet dokument"/>
          <xsd:enumeration value="Borgmesterbrev"/>
          <xsd:enumeration value="Budgetvejledning"/>
          <xsd:enumeration value="Centralt modtaget post"/>
          <xsd:enumeration value="Dagsorden"/>
          <xsd:enumeration value="Fremstilling"/>
          <xsd:enumeration value="Høringssvar"/>
          <xsd:enumeration value="Kontrakt"/>
          <xsd:enumeration value="Notat"/>
          <xsd:enumeration value="Nyhedsbrev"/>
          <xsd:enumeration value="Presseberedskab"/>
          <xsd:enumeration value="Pressemeddelelse"/>
          <xsd:enumeration value="Referat"/>
          <xsd:enumeration value="Tale"/>
          <xsd:enumeration value="Temadrøftelse"/>
        </xsd:restriction>
      </xsd:simpleType>
    </xsd:element>
    <xsd:element name="DocumentDescription" ma:index="3" nillable="true" ma:displayName="Beskrivelse" ma:internalName="DocumentDescription">
      <xsd:simpleType>
        <xsd:restriction base="dms:Note">
          <xsd:maxLength value="255"/>
        </xsd:restriction>
      </xsd:simpleType>
    </xsd:element>
    <xsd:element name="CCMAgendaDocumentStatus" ma:index="4" nillable="true" ma:displayName="Status  for manchet" ma:format="Dropdown" ma:internalName="CCMAgendaDocumentStatus">
      <xsd:simpleType>
        <xsd:restriction base="dms:Choice">
          <xsd:enumeration value="Udkast"/>
          <xsd:enumeration value="Under udarbejdelse"/>
          <xsd:enumeration value="Endelig"/>
        </xsd:restriction>
      </xsd:simpleType>
    </xsd:element>
    <xsd:element name="CCMAgendaStatus" ma:index="5" nillable="true" ma:displayName="Dagsordenstatus" ma:default="" ma:format="Dropdown" ma:internalName="CCMAgendaStatus">
      <xsd:simpleType>
        <xsd:restriction base="dms:Choice">
          <xsd:enumeration value="Anmeldt"/>
          <xsd:enumeration value="Optaget på dagsorden"/>
          <xsd:enumeration value="Behandlet"/>
          <xsd:enumeration value="Afvist til dagsorden"/>
          <xsd:enumeration value="Fjernet fra dagsorden"/>
        </xsd:restriction>
      </xsd:simpleType>
    </xsd:element>
    <xsd:element name="CCMMeetingCaseLink" ma:index="6" nillable="true" ma:displayName="Mødesag" ma:format="Hyperlink" ma:internalName="CCMMeetingCas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gendaStatusIcon" ma:index="7" nillable="true" ma:displayName="Ikon for dagsordensstatus" ma:internalName="AgendaStatusIcon">
      <xsd:simpleType>
        <xsd:restriction base="dms:Unknown"/>
      </xsd:simpleType>
    </xsd:element>
    <xsd:element name="CCMMeetingCaseId" ma:index="27" nillable="true" ma:displayName="CCMMeetingCaseId" ma:hidden="true" ma:internalName="CCMMeetingCaseId">
      <xsd:simpleType>
        <xsd:restriction base="dms:Text">
          <xsd:maxLength value="255"/>
        </xsd:restriction>
      </xsd:simpleType>
    </xsd:element>
    <xsd:element name="CCMMeetingCaseInstanceId" ma:index="28" nillable="true" ma:displayName="CCMMeetingCaseInstanceId" ma:hidden="true" ma:internalName="CCMMeetingCaseInstanceId">
      <xsd:simpleType>
        <xsd:restriction base="dms:Text">
          <xsd:maxLength value="255"/>
        </xsd:restriction>
      </xsd:simpleType>
    </xsd:element>
    <xsd:element name="CCMAgendaItemId" ma:index="29" nillable="true" ma:displayName="CCMAgendaItemId" ma:decimals="0" ma:hidden="true" ma:internalName="CCMAgendaItemId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Indholdstype"/>
        <xsd:element ref="dc:title" minOccurs="0" maxOccurs="1" ma:index="1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EA66DBA-28E3-4FCE-ABBC-F45F99BF98CD}">
  <ds:schemaRefs>
    <ds:schemaRef ds:uri="http://schemas.microsoft.com/office/infopath/2007/PartnerControls"/>
    <ds:schemaRef ds:uri="http://purl.org/dc/dcmitype/"/>
    <ds:schemaRef ds:uri="http://purl.org/dc/terms/"/>
    <ds:schemaRef ds:uri="http://schemas.microsoft.com/office/2006/documentManagement/types"/>
    <ds:schemaRef ds:uri="4fb0db34-9c56-475d-8945-6921f16c04fd"/>
    <ds:schemaRef ds:uri="http://purl.org/dc/elements/1.1/"/>
    <ds:schemaRef ds:uri="http://schemas.microsoft.com/sharepoint/v3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002CA9D-025B-4B6C-B16F-D74DCEF1822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51BB25-7BD8-4F68-9998-6288548881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b0db34-9c56-475d-8945-6921f16c04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201</Words>
  <Application>Microsoft Office PowerPoint</Application>
  <PresentationFormat>Skærmshow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4</vt:i4>
      </vt:variant>
    </vt:vector>
  </HeadingPairs>
  <TitlesOfParts>
    <vt:vector size="5" baseType="lpstr">
      <vt:lpstr>Kontortema</vt:lpstr>
      <vt:lpstr>Antal personer fordelt på stillinger i november 2011</vt:lpstr>
      <vt:lpstr>Antal personer fordelt på beskæftigelsesgrad i november 2011</vt:lpstr>
      <vt:lpstr>Andelen af personer fordelt på beskæftigelsesgrad i november 2011</vt:lpstr>
      <vt:lpstr>Beskæftigelsesgraden fordelt på alder i november 2011</vt:lpstr>
    </vt:vector>
  </TitlesOfParts>
  <Company>KL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Deltid-fuldtid på SOSU og SHK området</dc:title>
  <dc:creator>Thomas Wille Tietze</dc:creator>
  <cp:lastModifiedBy>Gitte Lind Lyngskjold</cp:lastModifiedBy>
  <cp:revision>20</cp:revision>
  <dcterms:created xsi:type="dcterms:W3CDTF">2014-03-18T14:11:23Z</dcterms:created>
  <dcterms:modified xsi:type="dcterms:W3CDTF">2014-06-24T08:52:20Z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0x010100AC085CFC53BC46CEA2EADE194AD9D48200AF6681806075984E9E775151D26C6056</vt:lpwstr>
  </property>
  <property fmtid="{D5CDD505-2E9C-101B-9397-08002B2CF9AE}" pid="3" name="CCMEventContext">
    <vt:lpwstr>79a93ad1-3998-47f7-8b41-7a105fc7973c</vt:lpwstr>
  </property>
  <property fmtid="{D5CDD505-2E9C-101B-9397-08002B2CF9AE}" pid="4" name="CCMSystem">
    <vt:lpwstr> </vt:lpwstr>
  </property>
</Properties>
</file>