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8"/>
  </p:notesMasterIdLst>
  <p:handoutMasterIdLst>
    <p:handoutMasterId r:id="rId19"/>
  </p:handoutMasterIdLst>
  <p:sldIdLst>
    <p:sldId id="320" r:id="rId2"/>
    <p:sldId id="306" r:id="rId3"/>
    <p:sldId id="258" r:id="rId4"/>
    <p:sldId id="307" r:id="rId5"/>
    <p:sldId id="321" r:id="rId6"/>
    <p:sldId id="309" r:id="rId7"/>
    <p:sldId id="322" r:id="rId8"/>
    <p:sldId id="323" r:id="rId9"/>
    <p:sldId id="324" r:id="rId10"/>
    <p:sldId id="313" r:id="rId11"/>
    <p:sldId id="325" r:id="rId12"/>
    <p:sldId id="326" r:id="rId13"/>
    <p:sldId id="327" r:id="rId14"/>
    <p:sldId id="328" r:id="rId15"/>
    <p:sldId id="329" r:id="rId16"/>
    <p:sldId id="319" r:id="rId17"/>
  </p:sldIdLst>
  <p:sldSz cx="12190413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9C8C9A-4BAD-ABE5-2835-02B8BA512A88}" name="Marie-Louise Skjølstrup" initials="MLS" userId="S::marie-louise@wearebro.dk::f63a6153-c67d-4c49-b4af-1446feba68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Hemmingsen" initials="MH" lastIdx="31" clrIdx="0">
    <p:extLst>
      <p:ext uri="{19B8F6BF-5375-455C-9EA6-DF929625EA0E}">
        <p15:presenceInfo xmlns:p15="http://schemas.microsoft.com/office/powerpoint/2012/main" userId="S::marie.hemmingsen@wearebro.dk::a8969889-03d8-4081-8e71-864a4c3ef6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43E"/>
    <a:srgbClr val="CE654D"/>
    <a:srgbClr val="E8BF41"/>
    <a:srgbClr val="F29E05"/>
    <a:srgbClr val="FFFFFF"/>
    <a:srgbClr val="323232"/>
    <a:srgbClr val="DC5C46"/>
    <a:srgbClr val="F0BE0A"/>
    <a:srgbClr val="F95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0F95F-B37A-4858-A7B0-0809E6A55856}" v="19" dt="2022-05-06T12:33:20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90680" autoAdjust="0"/>
  </p:normalViewPr>
  <p:slideViewPr>
    <p:cSldViewPr snapToObjects="1">
      <p:cViewPr varScale="1">
        <p:scale>
          <a:sx n="103" d="100"/>
          <a:sy n="103" d="100"/>
        </p:scale>
        <p:origin x="738" y="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4496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25BE25-982B-4147-AA9F-BE946B818A6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D1E8BB-25A1-A84B-B08A-69803977B0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5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0725DA-5D4A-4BC9-A71E-39944B8F278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7B353-1220-46C9-9042-B8917EFC07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7B353-1220-46C9-9042-B8917EFC07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3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LOGO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mirror, photo&#10;&#10;Description automatically generated">
            <a:extLst>
              <a:ext uri="{FF2B5EF4-FFF2-40B4-BE49-F238E27FC236}">
                <a16:creationId xmlns:a16="http://schemas.microsoft.com/office/drawing/2014/main" id="{5192E70E-4447-2A40-B0C8-1F498EEA7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500D-1FFF-0543-AF77-B4973E0B7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01" y="2613986"/>
            <a:ext cx="3672409" cy="1630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5221518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præsentationstitel</a:t>
            </a:r>
            <a:r>
              <a:rPr lang="en-GB" dirty="0"/>
              <a:t> her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2661F-563E-9446-9CDB-33C6BC7DB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240" y="557986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4945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997DB7FC-277D-DF4A-BFC7-7359FDB6E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-963488"/>
            <a:ext cx="8640960" cy="864096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33139B-2588-8542-A970-0165EBE4D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D27A2-B793-A944-9817-70C9B8FC5F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breaker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F1EB-D369-654D-8536-D5937BD05F57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 2">
    <p:bg>
      <p:bgPr>
        <a:solidFill>
          <a:srgbClr val="F0BE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997DB7FC-277D-DF4A-BFC7-7359FDB6E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-963488"/>
            <a:ext cx="8640960" cy="864096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33139B-2588-8542-A970-0165EBE4D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8669F-7F9B-1C44-AB1A-E97B20FE0FC7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4180CA-A62A-3646-AC41-E2E93222A7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breaker </a:t>
            </a:r>
            <a:r>
              <a:rPr lang="en-GB" dirty="0" err="1"/>
              <a:t>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7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">
    <p:bg>
      <p:bgPr>
        <a:solidFill>
          <a:srgbClr val="DC5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997DB7FC-277D-DF4A-BFC7-7359FDB6E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-603448"/>
            <a:ext cx="8640960" cy="864096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33139B-2588-8542-A970-0165EBE4D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9D4CA-51ED-5846-B13A-DE5CB60BCD0E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B701B6-FE1F-6A48-A450-8D0BFC79C0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breaker </a:t>
            </a:r>
            <a:r>
              <a:rPr lang="en-GB" dirty="0" err="1"/>
              <a:t>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– Farve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0DD83-6291-48C2-9E27-553692C70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59181"/>
            <a:ext cx="8388718" cy="49859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F5F91-8DC1-6540-9CBB-DBB8C7F87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C6154-863D-9240-BF10-9C6FDB7E5435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3C7D18-AAD9-E64B-BC7F-9047C27632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9036384" cy="4066448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800">
                <a:solidFill>
                  <a:schemeClr val="bg1"/>
                </a:solidFill>
              </a:defRPr>
            </a:lvl1pPr>
            <a:lvl2pPr marL="180000" indent="-180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504000" indent="-324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3pPr>
            <a:lvl4pPr marL="684000" indent="-180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4pPr>
            <a:lvl5pPr marL="972000" indent="-288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9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DEBEC-55C6-3043-8708-61F1E148A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8CBAF-AC49-734A-864A-C6872F694E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977" y="2204864"/>
            <a:ext cx="7848871" cy="2232025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“</a:t>
            </a:r>
            <a:r>
              <a:rPr lang="en-GB" dirty="0" err="1"/>
              <a:t>Indsæt</a:t>
            </a:r>
            <a:r>
              <a:rPr lang="en-GB" dirty="0"/>
              <a:t> relevant </a:t>
            </a:r>
          </a:p>
          <a:p>
            <a:pPr lvl="0"/>
            <a:r>
              <a:rPr lang="en-GB" dirty="0" err="1"/>
              <a:t>citat</a:t>
            </a:r>
            <a:r>
              <a:rPr lang="en-GB" dirty="0"/>
              <a:t> her”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8C84DE-D1E5-6C4E-802B-5CA910F852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978" y="4509120"/>
            <a:ext cx="7848870" cy="288081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Efternavn</a:t>
            </a:r>
            <a:r>
              <a:rPr lang="en-GB" dirty="0"/>
              <a:t>. Stilling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B30CC-6983-384E-866C-54DEF7EB8DF2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2">
    <p:bg>
      <p:bgPr>
        <a:solidFill>
          <a:srgbClr val="F0BE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70A87-7F22-784E-9058-E3F2217C6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1E445E0-0C9C-3B4C-8239-BA4DE175D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977" y="2204864"/>
            <a:ext cx="7848871" cy="2232025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“</a:t>
            </a:r>
            <a:r>
              <a:rPr lang="en-GB" dirty="0" err="1"/>
              <a:t>Indsæt</a:t>
            </a:r>
            <a:r>
              <a:rPr lang="en-GB" dirty="0"/>
              <a:t> relevant </a:t>
            </a:r>
          </a:p>
          <a:p>
            <a:pPr lvl="0"/>
            <a:r>
              <a:rPr lang="en-GB" dirty="0" err="1"/>
              <a:t>citat</a:t>
            </a:r>
            <a:r>
              <a:rPr lang="en-GB" dirty="0"/>
              <a:t> her”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0874C7-C755-CF4F-A19F-7714BE906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978" y="4509120"/>
            <a:ext cx="7848870" cy="288081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Efternavn</a:t>
            </a:r>
            <a:r>
              <a:rPr lang="en-GB" dirty="0"/>
              <a:t>. Stilling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F11FB-911B-1647-A7E7-FF83ABBE975C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3">
    <p:bg>
      <p:bgPr>
        <a:solidFill>
          <a:srgbClr val="DC5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BBE243-9865-AB41-AFAE-68DEA868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60ABF-7F46-7545-8989-73BE2E552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977" y="2204864"/>
            <a:ext cx="7848871" cy="2232025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“</a:t>
            </a:r>
            <a:r>
              <a:rPr lang="en-GB" dirty="0" err="1"/>
              <a:t>Indsæt</a:t>
            </a:r>
            <a:r>
              <a:rPr lang="en-GB" dirty="0"/>
              <a:t> relevant </a:t>
            </a:r>
          </a:p>
          <a:p>
            <a:pPr lvl="0"/>
            <a:r>
              <a:rPr lang="en-GB" dirty="0" err="1"/>
              <a:t>citat</a:t>
            </a:r>
            <a:r>
              <a:rPr lang="en-GB" dirty="0"/>
              <a:t> her”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5CEE53-45EB-B847-B2CD-765A32F995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978" y="4509120"/>
            <a:ext cx="7848870" cy="288081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Efternavn</a:t>
            </a:r>
            <a:r>
              <a:rPr lang="en-GB" dirty="0"/>
              <a:t>. Stilling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EE4D9-F224-3E4D-A1E8-24F88F013AE2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6CF665-6180-B346-A79C-1A0A3C329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CA329-296A-7045-A352-24C80A5FF240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CFE12B-C7BA-784E-9F70-F237D91CE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Tak</a:t>
            </a:r>
            <a:r>
              <a:rPr lang="en-GB" dirty="0"/>
              <a:t> for </a:t>
            </a:r>
            <a:r>
              <a:rPr lang="en-GB" dirty="0" err="1"/>
              <a:t>jeres</a:t>
            </a:r>
            <a:r>
              <a:rPr lang="en-GB" dirty="0"/>
              <a:t> </a:t>
            </a:r>
            <a:r>
              <a:rPr lang="en-GB" dirty="0" err="1"/>
              <a:t>tid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8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URL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clock, computer&#10;&#10;Description automatically generated">
            <a:extLst>
              <a:ext uri="{FF2B5EF4-FFF2-40B4-BE49-F238E27FC236}">
                <a16:creationId xmlns:a16="http://schemas.microsoft.com/office/drawing/2014/main" id="{3DC3E368-49CA-024B-9E6F-3521AF98E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74" y="526368"/>
            <a:ext cx="5805264" cy="580526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3DAB6A1-2F14-F043-A38F-7DDCDF5BE8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472514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Fuldtid.dk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 LOGO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mirror, photo&#10;&#10;Description automatically generated">
            <a:extLst>
              <a:ext uri="{FF2B5EF4-FFF2-40B4-BE49-F238E27FC236}">
                <a16:creationId xmlns:a16="http://schemas.microsoft.com/office/drawing/2014/main" id="{5192E70E-4447-2A40-B0C8-1F498EEA7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500D-1FFF-0543-AF77-B4973E0B7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01" y="2613986"/>
            <a:ext cx="3672409" cy="1630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5221518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præsentationstitel</a:t>
            </a:r>
            <a:r>
              <a:rPr lang="en-GB" dirty="0"/>
              <a:t> her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2661F-563E-9446-9CDB-33C6BC7DB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240" y="557986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276638-D81A-2F48-BFB8-54666F23D3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F713D6-C7D4-DA42-A83C-7D787E2993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LOGO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id="{9C645B56-C1E8-C946-B219-0B61A3C3C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500D-1FFF-0543-AF77-B4973E0B7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01" y="2613986"/>
            <a:ext cx="3672409" cy="1630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5221518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præsentationstitel</a:t>
            </a:r>
            <a:r>
              <a:rPr lang="en-GB" dirty="0"/>
              <a:t> her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2661F-563E-9446-9CDB-33C6BC7DB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240" y="557986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9835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side LOGO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id="{9C645B56-C1E8-C946-B219-0B61A3C3C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500D-1FFF-0543-AF77-B4973E0B7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01" y="2613986"/>
            <a:ext cx="3672409" cy="1630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5221518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præsentationstitel</a:t>
            </a:r>
            <a:r>
              <a:rPr lang="en-GB" dirty="0"/>
              <a:t> her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2661F-563E-9446-9CDB-33C6BC7DB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240" y="557986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17653-0061-1B43-9A53-08872F1268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6BE718-A39C-2340-B69F-648290DBA6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rside LOGO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a bicycle on a road&#10;&#10;Description automatically generated">
            <a:extLst>
              <a:ext uri="{FF2B5EF4-FFF2-40B4-BE49-F238E27FC236}">
                <a16:creationId xmlns:a16="http://schemas.microsoft.com/office/drawing/2014/main" id="{E572D90C-B84A-8246-9E55-96A2E58D1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500D-1FFF-0543-AF77-B4973E0B7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01" y="2613986"/>
            <a:ext cx="3672409" cy="1630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5221518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præsentationstitel</a:t>
            </a:r>
            <a:r>
              <a:rPr lang="en-GB" dirty="0"/>
              <a:t> her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2661F-563E-9446-9CDB-33C6BC7DB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240" y="557986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7A060C-49B7-1C46-8027-DE043E5ACF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2AEFD4-8076-2A46-9764-980130CAFC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, building, mirror, photo&#10;&#10;Description automatically generated">
            <a:extLst>
              <a:ext uri="{FF2B5EF4-FFF2-40B4-BE49-F238E27FC236}">
                <a16:creationId xmlns:a16="http://schemas.microsoft.com/office/drawing/2014/main" id="{659270C0-9A8F-5B4B-9F22-4DE14495E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2A4714-1392-3845-9B36-E0E7F3D61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943" y="2672556"/>
            <a:ext cx="5616575" cy="1512888"/>
          </a:xfrm>
          <a:prstGeom prst="rect">
            <a:avLst/>
          </a:prstGeo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præsentationstitel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3475" y="4582393"/>
            <a:ext cx="2160588" cy="358775"/>
          </a:xfrm>
          <a:prstGeom prst="rect">
            <a:avLst/>
          </a:prstGeom>
        </p:spPr>
        <p:txBody>
          <a:bodyPr anchor="ctr"/>
          <a:lstStyle>
            <a:lvl1pPr algn="ctr"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4946-AB75-354B-8BE1-6ED6DABEC8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220F51-6885-2F4F-8E87-5FB16E92B8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2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80023D8A-98C3-784F-BE0F-3E4940383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-963488"/>
            <a:ext cx="8640960" cy="8640960"/>
          </a:xfrm>
          <a:prstGeom prst="rect">
            <a:avLst/>
          </a:prstGeom>
        </p:spPr>
      </p:pic>
      <p:sp>
        <p:nvSpPr>
          <p:cNvPr id="45" name="object 3">
            <a:extLst>
              <a:ext uri="{FF2B5EF4-FFF2-40B4-BE49-F238E27FC236}">
                <a16:creationId xmlns:a16="http://schemas.microsoft.com/office/drawing/2014/main" id="{3690C682-D6D7-5847-8B4D-EF1F1E67379F}"/>
              </a:ext>
            </a:extLst>
          </p:cNvPr>
          <p:cNvSpPr/>
          <p:nvPr userDrawn="1"/>
        </p:nvSpPr>
        <p:spPr>
          <a:xfrm>
            <a:off x="5573" y="6625689"/>
            <a:ext cx="6505968" cy="231380"/>
          </a:xfrm>
          <a:custGeom>
            <a:avLst/>
            <a:gdLst/>
            <a:ahLst/>
            <a:cxnLst/>
            <a:rect l="l" t="t" r="r" b="b"/>
            <a:pathLst>
              <a:path w="10730865" h="381634">
                <a:moveTo>
                  <a:pt x="0" y="381300"/>
                </a:moveTo>
                <a:lnTo>
                  <a:pt x="10730551" y="381300"/>
                </a:lnTo>
                <a:lnTo>
                  <a:pt x="10730551" y="0"/>
                </a:lnTo>
                <a:lnTo>
                  <a:pt x="0" y="0"/>
                </a:lnTo>
                <a:lnTo>
                  <a:pt x="0" y="381300"/>
                </a:lnTo>
                <a:close/>
              </a:path>
            </a:pathLst>
          </a:custGeom>
          <a:solidFill>
            <a:srgbClr val="F29E05"/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E7FFEAB3-2BE7-5F41-A343-9E3946C6D2F8}"/>
              </a:ext>
            </a:extLst>
          </p:cNvPr>
          <p:cNvSpPr/>
          <p:nvPr userDrawn="1"/>
        </p:nvSpPr>
        <p:spPr>
          <a:xfrm>
            <a:off x="6574788" y="6625689"/>
            <a:ext cx="5614328" cy="231380"/>
          </a:xfrm>
          <a:custGeom>
            <a:avLst/>
            <a:gdLst/>
            <a:ahLst/>
            <a:cxnLst/>
            <a:rect l="l" t="t" r="r" b="b"/>
            <a:pathLst>
              <a:path w="9260205" h="381634">
                <a:moveTo>
                  <a:pt x="0" y="381300"/>
                </a:moveTo>
                <a:lnTo>
                  <a:pt x="9259723" y="381300"/>
                </a:lnTo>
                <a:lnTo>
                  <a:pt x="9259723" y="0"/>
                </a:lnTo>
                <a:lnTo>
                  <a:pt x="0" y="0"/>
                </a:lnTo>
                <a:lnTo>
                  <a:pt x="0" y="381300"/>
                </a:lnTo>
                <a:close/>
              </a:path>
            </a:pathLst>
          </a:custGeom>
          <a:solidFill>
            <a:srgbClr val="F29E05"/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8601-17EA-404D-84D8-F518B09AB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943" y="2672556"/>
            <a:ext cx="5616575" cy="1512888"/>
          </a:xfrm>
          <a:prstGeom prst="rect">
            <a:avLst/>
          </a:prstGeo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præsentationstitel</a:t>
            </a:r>
            <a:r>
              <a:rPr lang="en-GB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6FCF8D-946F-9540-9119-8C11C12D8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3475" y="4582393"/>
            <a:ext cx="2160588" cy="358775"/>
          </a:xfrm>
          <a:prstGeom prst="rect">
            <a:avLst/>
          </a:prstGeom>
        </p:spPr>
        <p:txBody>
          <a:bodyPr anchor="ctr"/>
          <a:lstStyle>
            <a:lvl1pPr algn="ctr"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BF37B0-6C0D-D448-9A0C-EDB8FD096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CA79E3-9534-3C4A-96BB-5BEB2AFD3D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E08FA-6A46-8C48-B4DF-6252142CB7E6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29E05"/>
                </a:solidFill>
              </a:rPr>
              <a:t>‹nr.›</a:t>
            </a:fld>
            <a:endParaRPr lang="da-DK" sz="1400" dirty="0" err="1">
              <a:solidFill>
                <a:srgbClr val="F29E0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2141FD-C455-9342-879E-3C1B455C3F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8748352" cy="4282090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8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8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8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8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8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3CFED8-7F07-9E4C-811C-6CD612AEF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2" y="6165304"/>
            <a:ext cx="338214" cy="205208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32DCAB3-8F07-C245-B233-677DE90DD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53" y="6091670"/>
            <a:ext cx="1317969" cy="4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5400000" cy="3922432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4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4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274800" y="1594800"/>
            <a:ext cx="5400000" cy="3922432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4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4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A8016-E00D-0E4B-9865-BE7CE0909CA9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29E05"/>
                </a:solidFill>
              </a:rPr>
              <a:t>‹nr.›</a:t>
            </a:fld>
            <a:endParaRPr lang="da-DK" sz="1400" dirty="0" err="1">
              <a:solidFill>
                <a:srgbClr val="F29E05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56B2C4-5194-1B4D-834A-5CFF10C38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2" y="6165304"/>
            <a:ext cx="338214" cy="205208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6B1E32D-65B9-7948-977E-66AD54DA26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53" y="6091670"/>
            <a:ext cx="1317969" cy="4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/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DBF3A5-D7E1-5544-901D-F0187AE2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30D3D5-CD10-7046-8E4A-2707999663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206" y="0"/>
            <a:ext cx="6095206" cy="6858000"/>
          </a:xfrm>
          <a:prstGeom prst="rect">
            <a:avLst/>
          </a:prstGeom>
          <a:solidFill>
            <a:srgbClr val="F29E05">
              <a:alpha val="0"/>
            </a:srgb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a-DK" dirty="0" err="1"/>
              <a:t>Billed</a:t>
            </a:r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658413-921B-0244-9520-EE993E29D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D3E07F-8F26-A64C-96F3-57E0FDDA4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8" y="6029672"/>
            <a:ext cx="1134543" cy="50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12E318-DA79-154A-8171-386CE534114D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29E05"/>
                </a:solidFill>
              </a:rPr>
              <a:t>‹nr.›</a:t>
            </a:fld>
            <a:endParaRPr lang="da-DK" sz="1400" dirty="0" err="1">
              <a:solidFill>
                <a:srgbClr val="F29E05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92CA3E-7A8F-1145-980C-79636D1E86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5400000" cy="3922432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4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4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DDD6BC-4213-8E46-9219-920007F36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2" y="6165304"/>
            <a:ext cx="338214" cy="205208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793CDB7-E777-F241-BF80-28B2E44B7D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53" y="6091670"/>
            <a:ext cx="1317969" cy="4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DFB0-4A2C-40AC-8085-65140CD68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09"/>
            <a:ext cx="12190413" cy="6858000"/>
          </a:xfrm>
          <a:prstGeom prst="rect">
            <a:avLst/>
          </a:prstGeom>
          <a:solidFill>
            <a:srgbClr val="323232">
              <a:alpha val="9000"/>
            </a:srgb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Billed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455C3C-DFA8-1A40-A634-78466E28C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C9E23-CFAA-EA49-BFBF-1EECE536F616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29E05"/>
                </a:solidFill>
              </a:rPr>
              <a:t>‹nr.›</a:t>
            </a:fld>
            <a:endParaRPr lang="da-DK" sz="1400" dirty="0" err="1">
              <a:solidFill>
                <a:srgbClr val="F29E05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1A0378-B09E-864B-BEF0-A3CF333A4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2825B6-BEAD-BA42-8292-D33487E73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Farve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997DB7FC-277D-DF4A-BFC7-7359FDB6E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-963488"/>
            <a:ext cx="8640960" cy="8640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D27A2-B793-A944-9817-70C9B8FC5F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breaker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F1EB-D369-654D-8536-D5937BD05F57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D470FC-2628-2A42-8C89-279F8976EE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57B31D-CA35-1D42-AF81-260E886BD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Farve 2">
    <p:bg>
      <p:bgPr>
        <a:solidFill>
          <a:srgbClr val="F0BE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997DB7FC-277D-DF4A-BFC7-7359FDB6E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-963488"/>
            <a:ext cx="8640960" cy="8640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8669F-7F9B-1C44-AB1A-E97B20FE0FC7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4180CA-A62A-3646-AC41-E2E93222A7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breaker </a:t>
            </a:r>
            <a:r>
              <a:rPr lang="en-GB" dirty="0" err="1"/>
              <a:t>tekst</a:t>
            </a:r>
            <a:endParaRPr lang="da-DK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0D1EDF-23C8-FA44-8A13-EA8B74731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5BB3E3-0230-E142-A4DF-1400C141EF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LOGO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a bicycle on a road&#10;&#10;Description automatically generated">
            <a:extLst>
              <a:ext uri="{FF2B5EF4-FFF2-40B4-BE49-F238E27FC236}">
                <a16:creationId xmlns:a16="http://schemas.microsoft.com/office/drawing/2014/main" id="{E572D90C-B84A-8246-9E55-96A2E58D1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500D-1FFF-0543-AF77-B4973E0B7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01" y="2613986"/>
            <a:ext cx="3672409" cy="1630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5221518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præsentationstitel</a:t>
            </a:r>
            <a:r>
              <a:rPr lang="en-GB" dirty="0"/>
              <a:t> her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2661F-563E-9446-9CDB-33C6BC7DB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240" y="557986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34397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3">
    <p:bg>
      <p:bgPr>
        <a:solidFill>
          <a:srgbClr val="DC5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997DB7FC-277D-DF4A-BFC7-7359FDB6E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-603448"/>
            <a:ext cx="8640960" cy="8640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9D4CA-51ED-5846-B13A-DE5CB60BCD0E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B701B6-FE1F-6A48-A450-8D0BFC79C0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breaker </a:t>
            </a:r>
            <a:r>
              <a:rPr lang="en-GB" dirty="0" err="1"/>
              <a:t>tekst</a:t>
            </a:r>
            <a:endParaRPr lang="da-DK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715942-81FC-C640-B25A-ABACD1DB7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682AF1-06FE-6C4E-817C-0C72519D9A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– Farve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0DD83-6291-48C2-9E27-553692C70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59181"/>
            <a:ext cx="8388718" cy="49859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C6154-863D-9240-BF10-9C6FDB7E5435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3C7D18-AAD9-E64B-BC7F-9047C27632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9036384" cy="4066448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800">
                <a:solidFill>
                  <a:schemeClr val="bg1"/>
                </a:solidFill>
              </a:defRPr>
            </a:lvl1pPr>
            <a:lvl2pPr marL="180000" indent="-180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504000" indent="-324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3pPr>
            <a:lvl4pPr marL="684000" indent="-180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4pPr>
            <a:lvl5pPr marL="972000" indent="-288000"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F37792-119B-D44D-B440-37666F10E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90BF28-5EC9-6446-A0ED-622311984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8CBAF-AC49-734A-864A-C6872F694E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977" y="2204864"/>
            <a:ext cx="7848871" cy="2232025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“</a:t>
            </a:r>
            <a:r>
              <a:rPr lang="en-GB" dirty="0" err="1"/>
              <a:t>Indsæt</a:t>
            </a:r>
            <a:r>
              <a:rPr lang="en-GB" dirty="0"/>
              <a:t> relevant </a:t>
            </a:r>
          </a:p>
          <a:p>
            <a:pPr lvl="0"/>
            <a:r>
              <a:rPr lang="en-GB" dirty="0" err="1"/>
              <a:t>citat</a:t>
            </a:r>
            <a:r>
              <a:rPr lang="en-GB" dirty="0"/>
              <a:t> her”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8C84DE-D1E5-6C4E-802B-5CA910F852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978" y="4509120"/>
            <a:ext cx="7848870" cy="288081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Efternavn</a:t>
            </a:r>
            <a:r>
              <a:rPr lang="en-GB" dirty="0"/>
              <a:t>. Stilling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B30CC-6983-384E-866C-54DEF7EB8DF2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A713EB-DBFA-7E45-B52B-65EFAA8E7B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249817-D1DE-7B43-9CF4-7E1B65824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2">
    <p:bg>
      <p:bgPr>
        <a:solidFill>
          <a:srgbClr val="F0BE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1E445E0-0C9C-3B4C-8239-BA4DE175D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977" y="2204864"/>
            <a:ext cx="7848871" cy="2232025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“</a:t>
            </a:r>
            <a:r>
              <a:rPr lang="en-GB" dirty="0" err="1"/>
              <a:t>Indsæt</a:t>
            </a:r>
            <a:r>
              <a:rPr lang="en-GB" dirty="0"/>
              <a:t> relevant </a:t>
            </a:r>
          </a:p>
          <a:p>
            <a:pPr lvl="0"/>
            <a:r>
              <a:rPr lang="en-GB" dirty="0" err="1"/>
              <a:t>citat</a:t>
            </a:r>
            <a:r>
              <a:rPr lang="en-GB" dirty="0"/>
              <a:t> her”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0874C7-C755-CF4F-A19F-7714BE906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978" y="4509120"/>
            <a:ext cx="7848870" cy="288081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Efternavn</a:t>
            </a:r>
            <a:r>
              <a:rPr lang="en-GB" dirty="0"/>
              <a:t>. Stilling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F11FB-911B-1647-A7E7-FF83ABBE975C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D5C369-BB71-6C46-804E-FF850D4F0E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FA189E-418E-ED4D-8A17-230B56486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3">
    <p:bg>
      <p:bgPr>
        <a:solidFill>
          <a:srgbClr val="DC5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60ABF-7F46-7545-8989-73BE2E552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977" y="2204864"/>
            <a:ext cx="7848871" cy="2232025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“</a:t>
            </a:r>
            <a:r>
              <a:rPr lang="en-GB" dirty="0" err="1"/>
              <a:t>Indsæt</a:t>
            </a:r>
            <a:r>
              <a:rPr lang="en-GB" dirty="0"/>
              <a:t> relevant </a:t>
            </a:r>
          </a:p>
          <a:p>
            <a:pPr lvl="0"/>
            <a:r>
              <a:rPr lang="en-GB" dirty="0" err="1"/>
              <a:t>citat</a:t>
            </a:r>
            <a:r>
              <a:rPr lang="en-GB" dirty="0"/>
              <a:t> her”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5CEE53-45EB-B847-B2CD-765A32F995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978" y="4509120"/>
            <a:ext cx="7848870" cy="288081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Efternavn</a:t>
            </a:r>
            <a:r>
              <a:rPr lang="en-GB" dirty="0"/>
              <a:t>. Stilling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EE4D9-F224-3E4D-A1E8-24F88F013AE2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ED4986-03AD-C641-94FE-0E1D91E1D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FEEF9F-00CA-5A47-AE56-41D99AB6AA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4CA329-296A-7045-A352-24C80A5FF240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FFFFF"/>
                </a:solidFill>
              </a:rPr>
              <a:t>‹nr.›</a:t>
            </a:fld>
            <a:endParaRPr lang="da-DK" sz="1400" dirty="0" err="1">
              <a:solidFill>
                <a:srgbClr val="FFFFF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CFE12B-C7BA-784E-9F70-F237D91CE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8788" y="2888679"/>
            <a:ext cx="6192837" cy="9366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Tak</a:t>
            </a:r>
            <a:r>
              <a:rPr lang="en-GB" dirty="0"/>
              <a:t> for </a:t>
            </a:r>
            <a:r>
              <a:rPr lang="en-GB" dirty="0" err="1"/>
              <a:t>jeres</a:t>
            </a:r>
            <a:r>
              <a:rPr lang="en-GB" dirty="0"/>
              <a:t> </a:t>
            </a:r>
            <a:r>
              <a:rPr lang="en-GB" dirty="0" err="1"/>
              <a:t>tid</a:t>
            </a:r>
            <a:endParaRPr lang="da-DK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D7635C-A9FC-0145-B32D-F1620930C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861418-A887-AA42-9019-DFD33C142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-URL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clock, computer&#10;&#10;Description automatically generated">
            <a:extLst>
              <a:ext uri="{FF2B5EF4-FFF2-40B4-BE49-F238E27FC236}">
                <a16:creationId xmlns:a16="http://schemas.microsoft.com/office/drawing/2014/main" id="{3DC3E368-49CA-024B-9E6F-3521AF98E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74" y="526368"/>
            <a:ext cx="5805264" cy="580526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3DAB6A1-2F14-F043-A38F-7DDCDF5BE8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240" y="4725144"/>
            <a:ext cx="4303206" cy="3587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Fuldtid.dk</a:t>
            </a:r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7E1DA1-078E-6C43-A817-3E9168131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4" y="6165304"/>
            <a:ext cx="338212" cy="20520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9D9411-B59B-394F-9271-27304792C8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67" y="6091670"/>
            <a:ext cx="1317972" cy="4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building, mirror, photo&#10;&#10;Description automatically generated">
            <a:extLst>
              <a:ext uri="{FF2B5EF4-FFF2-40B4-BE49-F238E27FC236}">
                <a16:creationId xmlns:a16="http://schemas.microsoft.com/office/drawing/2014/main" id="{3F1E3F98-97D1-0F46-BC2E-F38DB10B4D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500D-1FFF-0543-AF77-B4973E0B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2A4714-1392-3845-9B36-E0E7F3D61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943" y="2672556"/>
            <a:ext cx="5616575" cy="1512888"/>
          </a:xfrm>
          <a:prstGeom prst="rect">
            <a:avLst/>
          </a:prstGeo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præsentationstitel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3ADE-5C78-FC4C-AE46-4DEF61A35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3475" y="4582393"/>
            <a:ext cx="2160588" cy="358775"/>
          </a:xfrm>
          <a:prstGeom prst="rect">
            <a:avLst/>
          </a:prstGeom>
        </p:spPr>
        <p:txBody>
          <a:bodyPr anchor="ctr"/>
          <a:lstStyle>
            <a:lvl1pPr algn="ctr"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20520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rgbClr val="F29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80023D8A-98C3-784F-BE0F-3E4940383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-963488"/>
            <a:ext cx="8640960" cy="8640960"/>
          </a:xfrm>
          <a:prstGeom prst="rect">
            <a:avLst/>
          </a:prstGeom>
        </p:spPr>
      </p:pic>
      <p:sp>
        <p:nvSpPr>
          <p:cNvPr id="45" name="object 3">
            <a:extLst>
              <a:ext uri="{FF2B5EF4-FFF2-40B4-BE49-F238E27FC236}">
                <a16:creationId xmlns:a16="http://schemas.microsoft.com/office/drawing/2014/main" id="{3690C682-D6D7-5847-8B4D-EF1F1E67379F}"/>
              </a:ext>
            </a:extLst>
          </p:cNvPr>
          <p:cNvSpPr/>
          <p:nvPr userDrawn="1"/>
        </p:nvSpPr>
        <p:spPr>
          <a:xfrm>
            <a:off x="5573" y="6625689"/>
            <a:ext cx="6505968" cy="231380"/>
          </a:xfrm>
          <a:custGeom>
            <a:avLst/>
            <a:gdLst/>
            <a:ahLst/>
            <a:cxnLst/>
            <a:rect l="l" t="t" r="r" b="b"/>
            <a:pathLst>
              <a:path w="10730865" h="381634">
                <a:moveTo>
                  <a:pt x="0" y="381300"/>
                </a:moveTo>
                <a:lnTo>
                  <a:pt x="10730551" y="381300"/>
                </a:lnTo>
                <a:lnTo>
                  <a:pt x="10730551" y="0"/>
                </a:lnTo>
                <a:lnTo>
                  <a:pt x="0" y="0"/>
                </a:lnTo>
                <a:lnTo>
                  <a:pt x="0" y="381300"/>
                </a:lnTo>
                <a:close/>
              </a:path>
            </a:pathLst>
          </a:custGeom>
          <a:solidFill>
            <a:srgbClr val="F29E05"/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E7FFEAB3-2BE7-5F41-A343-9E3946C6D2F8}"/>
              </a:ext>
            </a:extLst>
          </p:cNvPr>
          <p:cNvSpPr/>
          <p:nvPr userDrawn="1"/>
        </p:nvSpPr>
        <p:spPr>
          <a:xfrm>
            <a:off x="6574788" y="6625689"/>
            <a:ext cx="5614328" cy="231380"/>
          </a:xfrm>
          <a:custGeom>
            <a:avLst/>
            <a:gdLst/>
            <a:ahLst/>
            <a:cxnLst/>
            <a:rect l="l" t="t" r="r" b="b"/>
            <a:pathLst>
              <a:path w="9260205" h="381634">
                <a:moveTo>
                  <a:pt x="0" y="381300"/>
                </a:moveTo>
                <a:lnTo>
                  <a:pt x="9259723" y="381300"/>
                </a:lnTo>
                <a:lnTo>
                  <a:pt x="9259723" y="0"/>
                </a:lnTo>
                <a:lnTo>
                  <a:pt x="0" y="0"/>
                </a:lnTo>
                <a:lnTo>
                  <a:pt x="0" y="381300"/>
                </a:lnTo>
                <a:close/>
              </a:path>
            </a:pathLst>
          </a:custGeom>
          <a:solidFill>
            <a:srgbClr val="F29E05"/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D4E3E-EC2C-214A-8C0E-2D94787AD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8601-17EA-404D-84D8-F518B09AB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943" y="2672556"/>
            <a:ext cx="5616575" cy="1512888"/>
          </a:xfrm>
          <a:prstGeom prst="rect">
            <a:avLst/>
          </a:prstGeo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præsentationstitel</a:t>
            </a:r>
            <a:r>
              <a:rPr lang="en-GB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6FCF8D-946F-9540-9119-8C11C12D8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3475" y="4582393"/>
            <a:ext cx="2160588" cy="358775"/>
          </a:xfrm>
          <a:prstGeom prst="rect">
            <a:avLst/>
          </a:prstGeom>
        </p:spPr>
        <p:txBody>
          <a:bodyPr anchor="ctr"/>
          <a:lstStyle>
            <a:lvl1pPr algn="ctr">
              <a:defRPr sz="16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4633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D52A24-19C5-8149-9400-E2041C577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6890"/>
            <a:ext cx="1134542" cy="5035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2141FD-C455-9342-879E-3C1B455C3F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8748352" cy="4282090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8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8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8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8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8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9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5400000" cy="3922432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4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4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274800" y="1594800"/>
            <a:ext cx="5400000" cy="3922432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4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4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BE0143-003B-5148-80FD-229CBC90D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6890"/>
            <a:ext cx="1134542" cy="503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EA8016-E00D-0E4B-9865-BE7CE0909CA9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29E05"/>
                </a:solidFill>
              </a:rPr>
              <a:t>‹nr.›</a:t>
            </a:fld>
            <a:endParaRPr lang="da-DK" sz="1400" dirty="0" err="1">
              <a:solidFill>
                <a:srgbClr val="F29E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DBF3A5-D7E1-5544-901D-F0187AE2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30D3D5-CD10-7046-8E4A-2707999663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206" y="0"/>
            <a:ext cx="6095206" cy="6858000"/>
          </a:xfrm>
          <a:prstGeom prst="rect">
            <a:avLst/>
          </a:prstGeom>
          <a:solidFill>
            <a:srgbClr val="F29E05">
              <a:alpha val="0"/>
            </a:srgb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a-DK" dirty="0" err="1"/>
              <a:t>Billed</a:t>
            </a:r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658413-921B-0244-9520-EE993E29D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D3E07F-8F26-A64C-96F3-57E0FDDA4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8" y="6029672"/>
            <a:ext cx="1134543" cy="50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12E318-DA79-154A-8171-386CE534114D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29E05"/>
                </a:solidFill>
              </a:rPr>
              <a:t>‹nr.›</a:t>
            </a:fld>
            <a:endParaRPr lang="da-DK" sz="1400" dirty="0" err="1">
              <a:solidFill>
                <a:srgbClr val="F29E05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92CA3E-7A8F-1145-980C-79636D1E86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06" y="1594800"/>
            <a:ext cx="5400000" cy="3922432"/>
          </a:xfrm>
          <a:prstGeom prst="rect">
            <a:avLst/>
          </a:prstGeom>
        </p:spPr>
        <p:txBody>
          <a:bodyPr/>
          <a:lstStyle>
            <a:lvl1pPr>
              <a:buClr>
                <a:srgbClr val="F29E05"/>
              </a:buClr>
              <a:defRPr sz="2400"/>
            </a:lvl1pPr>
            <a:lvl2pPr marL="180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2pPr>
            <a:lvl3pPr marL="504000" indent="-324000">
              <a:buClr>
                <a:srgbClr val="F29E05"/>
              </a:buClr>
              <a:buFont typeface="Wingdings" pitchFamily="2" charset="2"/>
              <a:buChar char="§"/>
              <a:defRPr sz="2400"/>
            </a:lvl3pPr>
            <a:lvl4pPr marL="684000" indent="-180000">
              <a:buClr>
                <a:srgbClr val="F29E05"/>
              </a:buClr>
              <a:buFont typeface="Wingdings" pitchFamily="2" charset="2"/>
              <a:buChar char="§"/>
              <a:defRPr sz="2400"/>
            </a:lvl4pPr>
            <a:lvl5pPr marL="972000" indent="-288000">
              <a:buClr>
                <a:srgbClr val="F29E05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8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DFB0-4A2C-40AC-8085-65140CD68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09"/>
            <a:ext cx="12190413" cy="6858000"/>
          </a:xfrm>
          <a:prstGeom prst="rect">
            <a:avLst/>
          </a:prstGeom>
          <a:solidFill>
            <a:srgbClr val="323232">
              <a:alpha val="9000"/>
            </a:srgb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Billed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DBF3A5-D7E1-5544-901D-F0187AE2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88" y="5877272"/>
            <a:ext cx="1134543" cy="503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455C3C-DFA8-1A40-A634-78466E28C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59180"/>
            <a:ext cx="11160000" cy="4985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C9E23-CFAA-EA49-BFBF-1EECE536F616}"/>
              </a:ext>
            </a:extLst>
          </p:cNvPr>
          <p:cNvSpPr txBox="1"/>
          <p:nvPr userDrawn="1"/>
        </p:nvSpPr>
        <p:spPr>
          <a:xfrm>
            <a:off x="514800" y="6291097"/>
            <a:ext cx="7558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D097AA7A-60A4-BB4A-9A54-C49BCD6B1DC1}" type="slidenum">
              <a:rPr lang="da-DK" sz="1400" smtClean="0">
                <a:solidFill>
                  <a:srgbClr val="F29E05"/>
                </a:solidFill>
              </a:rPr>
              <a:t>‹nr.›</a:t>
            </a:fld>
            <a:endParaRPr lang="da-DK" sz="1400" dirty="0" err="1">
              <a:solidFill>
                <a:srgbClr val="F29E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45AD23-0B2B-EE41-B1E3-EE3CBBBD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06" y="1594889"/>
            <a:ext cx="8388312" cy="4282383"/>
          </a:xfrm>
          <a:prstGeom prst="rect">
            <a:avLst/>
          </a:prstGeom>
          <a:solidFill>
            <a:srgbClr val="323232">
              <a:alpha val="0"/>
            </a:srgbClr>
          </a:solidFill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  <a:p>
            <a:pPr lvl="1"/>
            <a:r>
              <a:rPr lang="en-US" dirty="0" err="1"/>
              <a:t>Første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Anden</a:t>
            </a:r>
            <a:endParaRPr lang="en-US" dirty="0"/>
          </a:p>
          <a:p>
            <a:pPr lvl="3"/>
            <a:r>
              <a:rPr lang="en-US" dirty="0" err="1"/>
              <a:t>Tredje</a:t>
            </a:r>
            <a:endParaRPr lang="en-US" dirty="0"/>
          </a:p>
          <a:p>
            <a:pPr lvl="4"/>
            <a:r>
              <a:rPr lang="en-US" dirty="0" err="1"/>
              <a:t>Femte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704E51B-53A8-4342-818E-307BDE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459181"/>
            <a:ext cx="11160000" cy="4985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96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46" r:id="rId4"/>
    <p:sldLayoutId id="2147483883" r:id="rId5"/>
    <p:sldLayoutId id="2147483855" r:id="rId6"/>
    <p:sldLayoutId id="2147483856" r:id="rId7"/>
    <p:sldLayoutId id="2147483874" r:id="rId8"/>
    <p:sldLayoutId id="2147483866" r:id="rId9"/>
    <p:sldLayoutId id="2147483873" r:id="rId10"/>
    <p:sldLayoutId id="2147483878" r:id="rId11"/>
    <p:sldLayoutId id="2147483879" r:id="rId12"/>
    <p:sldLayoutId id="2147483867" r:id="rId13"/>
    <p:sldLayoutId id="2147483880" r:id="rId14"/>
    <p:sldLayoutId id="2147483881" r:id="rId15"/>
    <p:sldLayoutId id="2147483877" r:id="rId16"/>
    <p:sldLayoutId id="2147483882" r:id="rId17"/>
    <p:sldLayoutId id="2147483884" r:id="rId18"/>
    <p:sldLayoutId id="2147483888" r:id="rId19"/>
    <p:sldLayoutId id="2147483889" r:id="rId20"/>
    <p:sldLayoutId id="2147483890" r:id="rId21"/>
    <p:sldLayoutId id="2147483891" r:id="rId22"/>
    <p:sldLayoutId id="2147483892" r:id="rId23"/>
    <p:sldLayoutId id="2147483893" r:id="rId24"/>
    <p:sldLayoutId id="2147483894" r:id="rId25"/>
    <p:sldLayoutId id="2147483895" r:id="rId26"/>
    <p:sldLayoutId id="2147483896" r:id="rId27"/>
    <p:sldLayoutId id="2147483897" r:id="rId28"/>
    <p:sldLayoutId id="2147483898" r:id="rId29"/>
    <p:sldLayoutId id="2147483899" r:id="rId30"/>
    <p:sldLayoutId id="2147483900" r:id="rId31"/>
    <p:sldLayoutId id="2147483901" r:id="rId32"/>
    <p:sldLayoutId id="2147483902" r:id="rId33"/>
    <p:sldLayoutId id="2147483903" r:id="rId34"/>
    <p:sldLayoutId id="2147483904" r:id="rId35"/>
    <p:sldLayoutId id="2147483905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29E0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3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3000"/>
        </a:lnSpc>
        <a:spcBef>
          <a:spcPts val="0"/>
        </a:spcBef>
        <a:buClr>
          <a:srgbClr val="F29E05"/>
        </a:buClr>
        <a:buFont typeface="Wingdings" pitchFamily="2" charset="2"/>
        <a:buChar char="§"/>
        <a:defRPr sz="2400" kern="1200">
          <a:solidFill>
            <a:schemeClr val="accent6"/>
          </a:solidFill>
          <a:latin typeface="+mn-lt"/>
          <a:ea typeface="+mn-ea"/>
          <a:cs typeface="Arial"/>
        </a:defRPr>
      </a:lvl2pPr>
      <a:lvl3pPr marL="504000" indent="-324000" algn="l" defTabSz="914400" rtl="0" eaLnBrk="1" latinLnBrk="0" hangingPunct="1">
        <a:lnSpc>
          <a:spcPct val="103000"/>
        </a:lnSpc>
        <a:spcBef>
          <a:spcPts val="0"/>
        </a:spcBef>
        <a:buClr>
          <a:srgbClr val="F29E05"/>
        </a:buClr>
        <a:buFont typeface="Wingdings" pitchFamily="2" charset="2"/>
        <a:buChar char="§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3000"/>
        </a:lnSpc>
        <a:spcBef>
          <a:spcPts val="0"/>
        </a:spcBef>
        <a:buClr>
          <a:srgbClr val="F29E05"/>
        </a:buClr>
        <a:buFont typeface="Wingdings" pitchFamily="2" charset="2"/>
        <a:buChar char="§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972000" indent="-288000" algn="l" defTabSz="914400" rtl="0" eaLnBrk="1" latinLnBrk="0" hangingPunct="1">
        <a:lnSpc>
          <a:spcPct val="103000"/>
        </a:lnSpc>
        <a:spcBef>
          <a:spcPts val="0"/>
        </a:spcBef>
        <a:buClr>
          <a:srgbClr val="F29E05"/>
        </a:buClr>
        <a:buFont typeface="Wingdings" pitchFamily="2" charset="2"/>
        <a:buChar char="§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E41C225-D0F2-4A72-B722-3DE0ABE8D4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800" dirty="0"/>
              <a:t>Livsindkomst</a:t>
            </a:r>
          </a:p>
          <a:p>
            <a:r>
              <a:rPr lang="da-DK" sz="2800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AF8C3C-D9B5-422C-8E9E-9CAD5F5D6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06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BBFA685-3A44-4877-B605-4E4828114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8882" y="2672556"/>
            <a:ext cx="5832648" cy="1512888"/>
          </a:xfrm>
        </p:spPr>
        <p:txBody>
          <a:bodyPr/>
          <a:lstStyle/>
          <a:p>
            <a:r>
              <a:rPr lang="da-DK" dirty="0"/>
              <a:t>Pædagogisk område </a:t>
            </a:r>
          </a:p>
          <a:p>
            <a:r>
              <a:rPr lang="da-DK" dirty="0"/>
              <a:t>– døgn og dag </a:t>
            </a:r>
          </a:p>
        </p:txBody>
      </p:sp>
    </p:spTree>
    <p:extLst>
      <p:ext uri="{BB962C8B-B14F-4D97-AF65-F5344CB8AC3E}">
        <p14:creationId xmlns:p14="http://schemas.microsoft.com/office/powerpoint/2010/main" val="19229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omsorgs- og pædagogmedhjælpere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8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8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+ 5,</a:t>
            </a:r>
            <a:r>
              <a:rPr lang="da-DK" dirty="0"/>
              <a:t>5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+ 3,</a:t>
            </a:r>
            <a:r>
              <a:rPr lang="da-DK" dirty="0"/>
              <a:t>7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3,8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2,6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7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1357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pædagoger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8,7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8,7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6,2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4,2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3,9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</a:t>
            </a:r>
            <a:r>
              <a:rPr dirty="0"/>
              <a:t>,8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9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859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pædagogiske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assistenter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7,</a:t>
            </a:r>
            <a:r>
              <a:rPr lang="da-DK" dirty="0"/>
              <a:t>4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+ 7,</a:t>
            </a:r>
            <a:r>
              <a:rPr lang="da-DK" dirty="0"/>
              <a:t>4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+ 5,</a:t>
            </a:r>
            <a:r>
              <a:rPr lang="da-DK" dirty="0"/>
              <a:t>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+ 3,</a:t>
            </a:r>
            <a:r>
              <a:rPr lang="da-DK" dirty="0"/>
              <a:t>6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3,2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2,2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5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939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pædagogmedhjælpere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6,8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6,8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4,8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+ 3,</a:t>
            </a:r>
            <a:r>
              <a:rPr lang="da-DK" dirty="0"/>
              <a:t>3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3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2,1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5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130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social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pædagoger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9,1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9,1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6,5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4,4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4,2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3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196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9CCE89F-46C8-43DD-923B-3EB8FF650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86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BBFA685-3A44-4877-B605-4E4828114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Social- og sundhedspersonale</a:t>
            </a:r>
          </a:p>
        </p:txBody>
      </p:sp>
    </p:spTree>
    <p:extLst>
      <p:ext uri="{BB962C8B-B14F-4D97-AF65-F5344CB8AC3E}">
        <p14:creationId xmlns:p14="http://schemas.microsoft.com/office/powerpoint/2010/main" val="30581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social- og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sundhedsassistenter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7,5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t>+ 7,5 mio.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t>+ 5,3 mio.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t>+ 3,5 mio.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t>+ 2,6 mio.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t>+ 1,8 mio.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t>+ 1,1 mio.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073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bord&#10;&#10;Automatisk genereret beskrivelse">
            <a:extLst>
              <a:ext uri="{FF2B5EF4-FFF2-40B4-BE49-F238E27FC236}">
                <a16:creationId xmlns:a16="http://schemas.microsoft.com/office/drawing/2014/main" id="{A00168A8-B1C0-9C0A-10B2-761FCD049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8" y="1282591"/>
            <a:ext cx="8464039" cy="476042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9E79830-2A89-0F4C-884A-A2DDC0B02358}"/>
              </a:ext>
            </a:extLst>
          </p:cNvPr>
          <p:cNvSpPr txBox="1"/>
          <p:nvPr/>
        </p:nvSpPr>
        <p:spPr>
          <a:xfrm>
            <a:off x="136004" y="-3566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a-DK" dirty="0">
                <a:effectLst/>
                <a:latin typeface="Century Gothic" panose="020B0502020202020204" pitchFamily="34" charset="0"/>
              </a:rPr>
            </a:br>
            <a:endParaRPr lang="da-DK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D9A1385-5469-419B-98F2-4EFCFF7D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06" y="332656"/>
            <a:ext cx="11160125" cy="1454244"/>
          </a:xfrm>
        </p:spPr>
        <p:txBody>
          <a:bodyPr/>
          <a:lstStyle/>
          <a:p>
            <a:r>
              <a:rPr lang="da-DK" sz="33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 du på deltid? </a:t>
            </a:r>
            <a:br>
              <a:rPr lang="da-DK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a-DK" sz="21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Se, hvor mange millioner du kan tjene ved at gå på fuldtid</a:t>
            </a:r>
            <a:br>
              <a:rPr lang="da-DK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a-DK" sz="15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Udregnet for social- og sundhedshjælpere ansat i kommunerne</a:t>
            </a:r>
            <a:br>
              <a:rPr lang="da-DK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a-DK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FCF1EFB-1822-40F2-94F2-48891165BB51}"/>
              </a:ext>
            </a:extLst>
          </p:cNvPr>
          <p:cNvSpPr txBox="1"/>
          <p:nvPr/>
        </p:nvSpPr>
        <p:spPr>
          <a:xfrm>
            <a:off x="2226405" y="2682213"/>
            <a:ext cx="18830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29E0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+ 6,2 mio.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AC93C8F-860F-4740-B10E-7A1604C591CA}"/>
              </a:ext>
            </a:extLst>
          </p:cNvPr>
          <p:cNvSpPr txBox="1"/>
          <p:nvPr/>
        </p:nvSpPr>
        <p:spPr>
          <a:xfrm>
            <a:off x="2244970" y="3773947"/>
            <a:ext cx="18830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29E0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+ 4,4 mio.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A048643-9216-4AF3-8DEF-DFF950359187}"/>
              </a:ext>
            </a:extLst>
          </p:cNvPr>
          <p:cNvSpPr txBox="1"/>
          <p:nvPr/>
        </p:nvSpPr>
        <p:spPr>
          <a:xfrm>
            <a:off x="2235688" y="4788253"/>
            <a:ext cx="18830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29E0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+ 2,9 mio.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0083A6D-EA30-4F3D-B977-6E6582888FDE}"/>
              </a:ext>
            </a:extLst>
          </p:cNvPr>
          <p:cNvSpPr txBox="1"/>
          <p:nvPr/>
        </p:nvSpPr>
        <p:spPr>
          <a:xfrm>
            <a:off x="5186949" y="2678874"/>
            <a:ext cx="18830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E7B4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+ 1,7 mio.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9D3AAAA-15AD-4831-9B47-AB69B530228F}"/>
              </a:ext>
            </a:extLst>
          </p:cNvPr>
          <p:cNvSpPr txBox="1"/>
          <p:nvPr/>
        </p:nvSpPr>
        <p:spPr>
          <a:xfrm>
            <a:off x="5159102" y="3761793"/>
            <a:ext cx="18830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E7B4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+ 1,1 mio.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3F5DC62-30A7-415D-BBCD-86D3F842C195}"/>
              </a:ext>
            </a:extLst>
          </p:cNvPr>
          <p:cNvSpPr txBox="1"/>
          <p:nvPr/>
        </p:nvSpPr>
        <p:spPr>
          <a:xfrm>
            <a:off x="5159102" y="4788253"/>
            <a:ext cx="18830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E7B4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lang="da-DK" sz="2400" b="1" dirty="0">
                <a:solidFill>
                  <a:srgbClr val="E7B43E"/>
                </a:solidFill>
                <a:latin typeface="Calibri" panose="020F0502020204030204"/>
              </a:rPr>
              <a:t>0,7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E7B4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mio.</a:t>
            </a:r>
          </a:p>
        </p:txBody>
      </p:sp>
      <p:sp>
        <p:nvSpPr>
          <p:cNvPr id="14" name="Tekstfelt 18">
            <a:extLst>
              <a:ext uri="{FF2B5EF4-FFF2-40B4-BE49-F238E27FC236}">
                <a16:creationId xmlns:a16="http://schemas.microsoft.com/office/drawing/2014/main" id="{E951B3B5-0F56-41C8-8585-9571BBC84108}"/>
              </a:ext>
            </a:extLst>
          </p:cNvPr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A14C922-C3C8-4CCD-A47D-A05BBF52D074}"/>
              </a:ext>
            </a:extLst>
          </p:cNvPr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6,2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094DB05-24DD-4C98-B944-FB1132C5E260}"/>
              </a:ext>
            </a:extLst>
          </p:cNvPr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2289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s</a:t>
            </a:r>
            <a:r>
              <a:rPr lang="da-DK"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ygeplejersker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9,1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9,1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6,5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4,3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3</a:t>
            </a:r>
            <a:r>
              <a:rPr dirty="0"/>
              <a:t>,6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2,5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6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837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BBFA685-3A44-4877-B605-4E4828114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Husassistenter og rengøring</a:t>
            </a:r>
          </a:p>
        </p:txBody>
      </p:sp>
    </p:spTree>
    <p:extLst>
      <p:ext uri="{BB962C8B-B14F-4D97-AF65-F5344CB8AC3E}">
        <p14:creationId xmlns:p14="http://schemas.microsoft.com/office/powerpoint/2010/main" val="184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hu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sassistenter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6,5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6</a:t>
            </a:r>
            <a:r>
              <a:rPr dirty="0"/>
              <a:t>,5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</a:t>
            </a:r>
            <a:r>
              <a:rPr lang="da-DK" dirty="0"/>
              <a:t>4,6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+ 3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+ 2,</a:t>
            </a:r>
            <a:r>
              <a:rPr lang="da-DK" dirty="0"/>
              <a:t>9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2,0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894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rengørings-/ køkkenmedhjælpere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6,8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6,8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4,8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+ 3,</a:t>
            </a:r>
            <a:r>
              <a:rPr lang="da-DK" dirty="0"/>
              <a:t>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3,0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2,1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4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860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lede 5" descr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92" y="1289751"/>
            <a:ext cx="8462938" cy="475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kstfelt 6"/>
          <p:cNvSpPr txBox="1"/>
          <p:nvPr/>
        </p:nvSpPr>
        <p:spPr>
          <a:xfrm>
            <a:off x="136780" y="-356197"/>
            <a:ext cx="6095207" cy="6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rIns="45713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br/>
            <a:endParaRPr/>
          </a:p>
        </p:txBody>
      </p:sp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552429" y="333059"/>
            <a:ext cx="11158673" cy="11632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450">
              <a:defRPr sz="3666"/>
            </a:pP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Arbejder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deltid</a:t>
            </a:r>
            <a: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lang="da-DK"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mange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millioner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tjene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sz="235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5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fuldtid</a:t>
            </a:r>
            <a:br>
              <a:rPr sz="235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Udregnet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da-DK"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rengørings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assistenter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ansat</a:t>
            </a:r>
            <a:r>
              <a:rPr sz="1692" b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 </a:t>
            </a:r>
            <a:r>
              <a:rPr sz="1692" b="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kommunerne</a:t>
            </a:r>
            <a:br>
              <a:rPr lang="da-DK" sz="1692" b="0" dirty="0">
                <a:solidFill>
                  <a:srgbClr val="A6A6A6"/>
                </a:solidFill>
                <a:sym typeface="Calibri"/>
              </a:rPr>
            </a:br>
            <a:endParaRPr sz="1692" b="0" dirty="0">
              <a:solidFill>
                <a:srgbClr val="A6A6A6"/>
              </a:solidFill>
              <a:sym typeface="Calibri"/>
            </a:endParaRPr>
          </a:p>
        </p:txBody>
      </p:sp>
      <p:sp>
        <p:nvSpPr>
          <p:cNvPr id="110" name="Tekstfelt 17"/>
          <p:cNvSpPr txBox="1"/>
          <p:nvPr/>
        </p:nvSpPr>
        <p:spPr>
          <a:xfrm>
            <a:off x="7726364" y="1815388"/>
            <a:ext cx="3408747" cy="9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Eksempel: </a:t>
            </a:r>
            <a:r>
              <a:rPr dirty="0" err="1"/>
              <a:t>Hvis</a:t>
            </a:r>
            <a:r>
              <a:rPr dirty="0"/>
              <a:t> du er 25 </a:t>
            </a:r>
            <a:r>
              <a:rPr dirty="0" err="1"/>
              <a:t>år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25 timer </a:t>
            </a:r>
            <a:r>
              <a:rPr dirty="0" err="1"/>
              <a:t>til</a:t>
            </a:r>
            <a:r>
              <a:rPr dirty="0"/>
              <a:t> 37 timer om </a:t>
            </a:r>
            <a:r>
              <a:rPr dirty="0" err="1"/>
              <a:t>ugen</a:t>
            </a:r>
            <a:r>
              <a:rPr dirty="0"/>
              <a:t>, </a:t>
            </a:r>
            <a:r>
              <a:rPr dirty="0" err="1"/>
              <a:t>vil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gennemsnit</a:t>
            </a:r>
            <a:r>
              <a:rPr dirty="0"/>
              <a:t> have </a:t>
            </a:r>
            <a:r>
              <a:rPr dirty="0" err="1"/>
              <a:t>tjent</a:t>
            </a:r>
            <a:r>
              <a:rPr dirty="0"/>
              <a:t> </a:t>
            </a:r>
            <a:r>
              <a:rPr lang="da-DK" dirty="0"/>
              <a:t>6,1</a:t>
            </a:r>
            <a:r>
              <a:rPr dirty="0"/>
              <a:t> </a:t>
            </a:r>
            <a:r>
              <a:rPr dirty="0" err="1"/>
              <a:t>millioner</a:t>
            </a:r>
            <a:r>
              <a:rPr dirty="0"/>
              <a:t> mere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løn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pension,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pension. </a:t>
            </a:r>
          </a:p>
        </p:txBody>
      </p:sp>
      <p:sp>
        <p:nvSpPr>
          <p:cNvPr id="111" name="Tekstfelt 18"/>
          <p:cNvSpPr txBox="1"/>
          <p:nvPr/>
        </p:nvSpPr>
        <p:spPr>
          <a:xfrm>
            <a:off x="1322601" y="5567358"/>
            <a:ext cx="6186587" cy="151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800" dirty="0"/>
              <a:t>Der er regnet med løn og indbetalinger til pension. Løn omfatter grundløn, tillæg, særydelser, feriegodtgørelse og overarbejde.</a:t>
            </a:r>
            <a:br>
              <a:rPr lang="da-DK" sz="800" dirty="0"/>
            </a:br>
            <a:r>
              <a:rPr lang="da-DK" sz="800" dirty="0">
                <a:solidFill>
                  <a:srgbClr val="808080"/>
                </a:solidFill>
              </a:rPr>
              <a:t>Finansministeriets forudsætninger om pris- og lønudvikling er anvendt. Kilde til 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</a:rPr>
              <a:t>tal: KRL/SIRKA årsstatistikken 2020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endParaRPr sz="14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200">
                <a:solidFill>
                  <a:srgbClr val="808080"/>
                </a:solidFill>
              </a:defRPr>
            </a:pPr>
            <a:endParaRPr sz="1200" dirty="0"/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E7E6E6"/>
                </a:solidFill>
              </a:defRPr>
            </a:pPr>
            <a:endParaRPr sz="1400" dirty="0"/>
          </a:p>
        </p:txBody>
      </p:sp>
      <p:sp>
        <p:nvSpPr>
          <p:cNvPr id="112" name="Tekstfelt 7"/>
          <p:cNvSpPr txBox="1"/>
          <p:nvPr/>
        </p:nvSpPr>
        <p:spPr>
          <a:xfrm>
            <a:off x="2226909" y="2682310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6,1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3" name="Tekstfelt 8"/>
          <p:cNvSpPr txBox="1"/>
          <p:nvPr/>
        </p:nvSpPr>
        <p:spPr>
          <a:xfrm>
            <a:off x="2245472" y="3773902"/>
            <a:ext cx="1882769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</a:t>
            </a:r>
            <a:r>
              <a:rPr lang="da-DK" dirty="0"/>
              <a:t>4,</a:t>
            </a:r>
            <a:r>
              <a:rPr dirty="0"/>
              <a:t>3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4" name="Tekstfelt 9"/>
          <p:cNvSpPr txBox="1"/>
          <p:nvPr/>
        </p:nvSpPr>
        <p:spPr>
          <a:xfrm>
            <a:off x="2236192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29E05"/>
                </a:solidFill>
              </a:defRPr>
            </a:lvl1pPr>
          </a:lstStyle>
          <a:p>
            <a:r>
              <a:rPr dirty="0"/>
              <a:t>+ 3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5" name="Tekstfelt 10"/>
          <p:cNvSpPr txBox="1"/>
          <p:nvPr/>
        </p:nvSpPr>
        <p:spPr>
          <a:xfrm>
            <a:off x="5187068" y="2678972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+ 2,</a:t>
            </a:r>
            <a:r>
              <a:rPr lang="da-DK" dirty="0"/>
              <a:t>5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6" name="Tekstfelt 11"/>
          <p:cNvSpPr txBox="1"/>
          <p:nvPr/>
        </p:nvSpPr>
        <p:spPr>
          <a:xfrm>
            <a:off x="5159225" y="3761749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t>+ 1,8 mio.</a:t>
            </a:r>
          </a:p>
        </p:txBody>
      </p:sp>
      <p:sp>
        <p:nvSpPr>
          <p:cNvPr id="117" name="Tekstfelt 12"/>
          <p:cNvSpPr txBox="1"/>
          <p:nvPr/>
        </p:nvSpPr>
        <p:spPr>
          <a:xfrm>
            <a:off x="5159225" y="4788076"/>
            <a:ext cx="1882770" cy="36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E7B43E"/>
                </a:solidFill>
              </a:defRPr>
            </a:lvl1pPr>
          </a:lstStyle>
          <a:p>
            <a:r>
              <a:rPr dirty="0"/>
              <a:t>+ 1,</a:t>
            </a:r>
            <a:r>
              <a:rPr lang="da-DK" dirty="0"/>
              <a:t>2</a:t>
            </a:r>
            <a:r>
              <a:rPr dirty="0"/>
              <a:t> </a:t>
            </a:r>
            <a:r>
              <a:rPr dirty="0" err="1"/>
              <a:t>mio</a:t>
            </a:r>
            <a:r>
              <a:rPr dirty="0"/>
              <a:t>.</a:t>
            </a:r>
          </a:p>
        </p:txBody>
      </p:sp>
      <p:sp>
        <p:nvSpPr>
          <p:cNvPr id="118" name="Tekstfelt 20"/>
          <p:cNvSpPr txBox="1"/>
          <p:nvPr/>
        </p:nvSpPr>
        <p:spPr>
          <a:xfrm>
            <a:off x="7744046" y="2979738"/>
            <a:ext cx="3541609" cy="1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Tabellen viser i gennemsnitstal, hvor stor en forskel det kan gøre for din samlede løn og indbetalinger til pension, hvis du går på fuldtid, frem til du fylder 68 år.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400">
                <a:solidFill>
                  <a:srgbClr val="808080"/>
                </a:solidFill>
              </a:defRPr>
            </a:pPr>
            <a:r>
              <a:rPr lang="da-DK" sz="1400" dirty="0"/>
              <a:t>Vil du vide mere om, hvad fuldtid kan betyde for dig, så kontakt din tillidsrepræsentant, din faglige organisation eller din leder. Du kan også tale med dit pensionsselskab.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3418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6-Stage-Cycle">
  <a:themeElements>
    <a:clrScheme name="FULDTID 3">
      <a:dk1>
        <a:srgbClr val="000000"/>
      </a:dk1>
      <a:lt1>
        <a:srgbClr val="FFFFFF"/>
      </a:lt1>
      <a:dk2>
        <a:srgbClr val="F29E05"/>
      </a:dk2>
      <a:lt2>
        <a:srgbClr val="F0F0F0"/>
      </a:lt2>
      <a:accent1>
        <a:srgbClr val="F29E05"/>
      </a:accent1>
      <a:accent2>
        <a:srgbClr val="62837F"/>
      </a:accent2>
      <a:accent3>
        <a:srgbClr val="E06D87"/>
      </a:accent3>
      <a:accent4>
        <a:srgbClr val="AB9D80"/>
      </a:accent4>
      <a:accent5>
        <a:srgbClr val="B36D3E"/>
      </a:accent5>
      <a:accent6>
        <a:srgbClr val="000000"/>
      </a:accent6>
      <a:hlink>
        <a:srgbClr val="1D428A"/>
      </a:hlink>
      <a:folHlink>
        <a:srgbClr val="AB9D7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88900">
          <a:solidFill>
            <a:schemeClr val="accent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5407</TotalTime>
  <Words>2228</Words>
  <Application>Microsoft Office PowerPoint</Application>
  <PresentationFormat>Brugerdefineret</PresentationFormat>
  <Paragraphs>161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4_6-Stage-Cycle</vt:lpstr>
      <vt:lpstr>PowerPoint-præsentation</vt:lpstr>
      <vt:lpstr>PowerPoint-præsentation</vt:lpstr>
      <vt:lpstr>Arbejder du på deltid?  Se, hvor mange millioner du kan tjene ved at gå på fuldtid Udregnet for social- og sundhedsassistenter ansat i kommunerne </vt:lpstr>
      <vt:lpstr>Arbejder du på deltid?  Se, hvor mange millioner du kan tjene ved at gå på fuldtid Udregnet for social- og sundhedshjælpere ansat i kommunerne </vt:lpstr>
      <vt:lpstr>Arbejder du på deltid?  Se, hvor mange millioner du kan tjene ved at gå på fuldtid Udregnet for sygeplejersker ansat i kommunerne </vt:lpstr>
      <vt:lpstr>PowerPoint-præsentation</vt:lpstr>
      <vt:lpstr>Arbejder du på deltid?  Se, hvor mange millioner du kan tjene ved at gå på fuldtid Udregnet for husassistenter ansat i kommunerne </vt:lpstr>
      <vt:lpstr>Arbejder du på deltid?  Se, hvor mange millioner du kan tjene ved at gå på fuldtid Udregnet for rengørings-/ køkkenmedhjælpere ansat i kommunerne </vt:lpstr>
      <vt:lpstr>Arbejder du på deltid?  Se, hvor mange millioner du kan tjene ved at gå på fuldtid Udregnet for rengøringsassistenter ansat i kommunerne </vt:lpstr>
      <vt:lpstr>PowerPoint-præsentation</vt:lpstr>
      <vt:lpstr>Arbejder du på deltid?  Se, hvor mange millioner du kan tjene ved at gå på fuldtid Udregnet for omsorgs- og pædagogmedhjælpere ansat i kommunerne </vt:lpstr>
      <vt:lpstr>Arbejder du på deltid?  Se, hvor mange millioner du kan tjene ved at gå på fuldtid Udregnet for pædagoger ansat i kommunerne </vt:lpstr>
      <vt:lpstr>Arbejder du på deltid?  Se, hvor mange millioner du kan tjene ved at gå på fuldtid Udregnet for pædagogiske assistenter ansat i kommunerne </vt:lpstr>
      <vt:lpstr>Arbejder du på deltid?  Se, hvor mange millioner du kan tjene ved at gå på fuldtid Udregnet for pædagogmedhjælpere ansat i kommunerne </vt:lpstr>
      <vt:lpstr>Arbejder du på deltid?  Se, hvor mange millioner du kan tjene ved at gå på fuldtid Udregnet for socialpædagoger ansat i kommunerne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Nina Menoka Banerjee</cp:lastModifiedBy>
  <cp:revision>327</cp:revision>
  <cp:lastPrinted>2022-04-28T09:23:41Z</cp:lastPrinted>
  <dcterms:created xsi:type="dcterms:W3CDTF">2018-01-04T10:25:45Z</dcterms:created>
  <dcterms:modified xsi:type="dcterms:W3CDTF">2022-05-06T13:35:18Z</dcterms:modified>
</cp:coreProperties>
</file>