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6"/>
  </p:notesMasterIdLst>
  <p:sldIdLst>
    <p:sldId id="262" r:id="rId2"/>
    <p:sldId id="282" r:id="rId3"/>
    <p:sldId id="279" r:id="rId4"/>
    <p:sldId id="278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70" d="100"/>
          <a:sy n="70" d="100"/>
        </p:scale>
        <p:origin x="-2094" y="-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84B67D-7C4B-4D3F-A14B-E22B23FCE420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42C15642-6D06-4EA6-81A1-1BB0CD489D60}">
      <dgm:prSet phldrT="[Tekst]" custT="1"/>
      <dgm:spPr/>
      <dgm:t>
        <a:bodyPr/>
        <a:lstStyle/>
        <a:p>
          <a:r>
            <a:rPr lang="da-DK" sz="1800" b="1" dirty="0" smtClean="0"/>
            <a:t>Rum for åben dialog og tid til at udvikle fælles løsninger</a:t>
          </a:r>
          <a:endParaRPr lang="da-DK" sz="1800" b="1" dirty="0"/>
        </a:p>
      </dgm:t>
    </dgm:pt>
    <dgm:pt modelId="{C3D03D74-BBBF-4D17-BAC7-D4BAFD175291}" type="parTrans" cxnId="{62AE4932-8132-4CD7-A2E0-6D928F18E01C}">
      <dgm:prSet/>
      <dgm:spPr>
        <a:ln>
          <a:solidFill>
            <a:schemeClr val="bg1"/>
          </a:solidFill>
        </a:ln>
      </dgm:spPr>
      <dgm:t>
        <a:bodyPr/>
        <a:lstStyle/>
        <a:p>
          <a:endParaRPr lang="da-DK"/>
        </a:p>
      </dgm:t>
    </dgm:pt>
    <dgm:pt modelId="{CE87D112-C09F-4478-8806-FE33AD6040B2}" type="sibTrans" cxnId="{62AE4932-8132-4CD7-A2E0-6D928F18E01C}">
      <dgm:prSet/>
      <dgm:spPr/>
      <dgm:t>
        <a:bodyPr/>
        <a:lstStyle/>
        <a:p>
          <a:endParaRPr lang="da-DK"/>
        </a:p>
      </dgm:t>
    </dgm:pt>
    <dgm:pt modelId="{FF217C32-02E3-4ABC-944E-DFDEB1018EC3}" type="pres">
      <dgm:prSet presAssocID="{7484B67D-7C4B-4D3F-A14B-E22B23FCE420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01C391AC-A286-4106-8EEA-D3CFCCB9D9C8}" type="pres">
      <dgm:prSet presAssocID="{7484B67D-7C4B-4D3F-A14B-E22B23FCE420}" presName="cycle" presStyleCnt="0"/>
      <dgm:spPr/>
    </dgm:pt>
    <dgm:pt modelId="{C4C785CE-BAB9-4312-9B1C-E9775310E05B}" type="pres">
      <dgm:prSet presAssocID="{7484B67D-7C4B-4D3F-A14B-E22B23FCE420}" presName="centerShape" presStyleCnt="0"/>
      <dgm:spPr/>
    </dgm:pt>
    <dgm:pt modelId="{CD876ED2-6F65-42B9-9AC5-439BD6715475}" type="pres">
      <dgm:prSet presAssocID="{7484B67D-7C4B-4D3F-A14B-E22B23FCE420}" presName="connSite" presStyleLbl="node1" presStyleIdx="0" presStyleCnt="2"/>
      <dgm:spPr/>
    </dgm:pt>
    <dgm:pt modelId="{16F6EA4A-86F7-4CDC-80B2-99A3215863DD}" type="pres">
      <dgm:prSet presAssocID="{7484B67D-7C4B-4D3F-A14B-E22B23FCE420}" presName="visible" presStyleLbl="node1" presStyleIdx="0" presStyleCnt="2" custScaleX="44311" custScaleY="40504" custLinFactNeighborX="-10141" custLinFactNeighborY="4558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</dgm:spPr>
      <dgm:t>
        <a:bodyPr/>
        <a:lstStyle/>
        <a:p>
          <a:endParaRPr lang="da-DK"/>
        </a:p>
      </dgm:t>
    </dgm:pt>
    <dgm:pt modelId="{2775D1E7-5442-4B9C-968A-F60D25EE6DA9}" type="pres">
      <dgm:prSet presAssocID="{C3D03D74-BBBF-4D17-BAC7-D4BAFD175291}" presName="Name25" presStyleLbl="parChTrans1D1" presStyleIdx="0" presStyleCnt="1"/>
      <dgm:spPr/>
      <dgm:t>
        <a:bodyPr/>
        <a:lstStyle/>
        <a:p>
          <a:endParaRPr lang="da-DK"/>
        </a:p>
      </dgm:t>
    </dgm:pt>
    <dgm:pt modelId="{6EED6AED-2B08-4988-8B54-CAFD5821AA75}" type="pres">
      <dgm:prSet presAssocID="{42C15642-6D06-4EA6-81A1-1BB0CD489D60}" presName="node" presStyleCnt="0"/>
      <dgm:spPr/>
    </dgm:pt>
    <dgm:pt modelId="{5704226B-DE21-4C57-8C4A-13F51E5816BB}" type="pres">
      <dgm:prSet presAssocID="{42C15642-6D06-4EA6-81A1-1BB0CD489D60}" presName="parentNode" presStyleLbl="node1" presStyleIdx="1" presStyleCnt="2" custScaleX="104632" custLinFactX="-54380" custLinFactNeighborX="-100000" custLinFactNeighborY="-29148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4D6507D-8AE2-4E62-AAD2-FBD52E0C879D}" type="pres">
      <dgm:prSet presAssocID="{42C15642-6D06-4EA6-81A1-1BB0CD489D60}" presName="childNode" presStyleLbl="revTx" presStyleIdx="0" presStyleCnt="0">
        <dgm:presLayoutVars>
          <dgm:bulletEnabled val="1"/>
        </dgm:presLayoutVars>
      </dgm:prSet>
      <dgm:spPr>
        <a:ln>
          <a:prstDash val="sysDot"/>
        </a:ln>
      </dgm:spPr>
      <dgm:t>
        <a:bodyPr/>
        <a:lstStyle/>
        <a:p>
          <a:endParaRPr lang="da-DK"/>
        </a:p>
      </dgm:t>
    </dgm:pt>
  </dgm:ptLst>
  <dgm:cxnLst>
    <dgm:cxn modelId="{1FDDDF80-3B1C-45FA-AC56-46AB7EC27666}" type="presOf" srcId="{42C15642-6D06-4EA6-81A1-1BB0CD489D60}" destId="{5704226B-DE21-4C57-8C4A-13F51E5816BB}" srcOrd="0" destOrd="0" presId="urn:microsoft.com/office/officeart/2005/8/layout/radial2"/>
    <dgm:cxn modelId="{C6655E6D-9FEF-4CD9-B2F4-692E346FA870}" type="presOf" srcId="{7484B67D-7C4B-4D3F-A14B-E22B23FCE420}" destId="{FF217C32-02E3-4ABC-944E-DFDEB1018EC3}" srcOrd="0" destOrd="0" presId="urn:microsoft.com/office/officeart/2005/8/layout/radial2"/>
    <dgm:cxn modelId="{62AE4932-8132-4CD7-A2E0-6D928F18E01C}" srcId="{7484B67D-7C4B-4D3F-A14B-E22B23FCE420}" destId="{42C15642-6D06-4EA6-81A1-1BB0CD489D60}" srcOrd="0" destOrd="0" parTransId="{C3D03D74-BBBF-4D17-BAC7-D4BAFD175291}" sibTransId="{CE87D112-C09F-4478-8806-FE33AD6040B2}"/>
    <dgm:cxn modelId="{CE1E5691-C48A-45F6-A460-968A9885CF77}" type="presOf" srcId="{C3D03D74-BBBF-4D17-BAC7-D4BAFD175291}" destId="{2775D1E7-5442-4B9C-968A-F60D25EE6DA9}" srcOrd="0" destOrd="0" presId="urn:microsoft.com/office/officeart/2005/8/layout/radial2"/>
    <dgm:cxn modelId="{60206666-B9AB-4704-BA44-2133A08F8EAA}" type="presParOf" srcId="{FF217C32-02E3-4ABC-944E-DFDEB1018EC3}" destId="{01C391AC-A286-4106-8EEA-D3CFCCB9D9C8}" srcOrd="0" destOrd="0" presId="urn:microsoft.com/office/officeart/2005/8/layout/radial2"/>
    <dgm:cxn modelId="{C667C62F-AE02-4305-8E10-1B153F2A668B}" type="presParOf" srcId="{01C391AC-A286-4106-8EEA-D3CFCCB9D9C8}" destId="{C4C785CE-BAB9-4312-9B1C-E9775310E05B}" srcOrd="0" destOrd="0" presId="urn:microsoft.com/office/officeart/2005/8/layout/radial2"/>
    <dgm:cxn modelId="{FCDE485B-3770-451A-92A3-2C42442ABF97}" type="presParOf" srcId="{C4C785CE-BAB9-4312-9B1C-E9775310E05B}" destId="{CD876ED2-6F65-42B9-9AC5-439BD6715475}" srcOrd="0" destOrd="0" presId="urn:microsoft.com/office/officeart/2005/8/layout/radial2"/>
    <dgm:cxn modelId="{E16D76C2-696A-48C4-8C1A-C8654AAE80E4}" type="presParOf" srcId="{C4C785CE-BAB9-4312-9B1C-E9775310E05B}" destId="{16F6EA4A-86F7-4CDC-80B2-99A3215863DD}" srcOrd="1" destOrd="0" presId="urn:microsoft.com/office/officeart/2005/8/layout/radial2"/>
    <dgm:cxn modelId="{1DCA7947-3FFD-4B89-9642-62E61D8D8EEF}" type="presParOf" srcId="{01C391AC-A286-4106-8EEA-D3CFCCB9D9C8}" destId="{2775D1E7-5442-4B9C-968A-F60D25EE6DA9}" srcOrd="1" destOrd="0" presId="urn:microsoft.com/office/officeart/2005/8/layout/radial2"/>
    <dgm:cxn modelId="{64CF72B9-43FF-4B24-B24F-091C7AA64A09}" type="presParOf" srcId="{01C391AC-A286-4106-8EEA-D3CFCCB9D9C8}" destId="{6EED6AED-2B08-4988-8B54-CAFD5821AA75}" srcOrd="2" destOrd="0" presId="urn:microsoft.com/office/officeart/2005/8/layout/radial2"/>
    <dgm:cxn modelId="{3F212763-4B6F-449C-816C-E587ECA0D588}" type="presParOf" srcId="{6EED6AED-2B08-4988-8B54-CAFD5821AA75}" destId="{5704226B-DE21-4C57-8C4A-13F51E5816BB}" srcOrd="0" destOrd="0" presId="urn:microsoft.com/office/officeart/2005/8/layout/radial2"/>
    <dgm:cxn modelId="{29268908-6055-4E08-BD2C-36758266E8D6}" type="presParOf" srcId="{6EED6AED-2B08-4988-8B54-CAFD5821AA75}" destId="{54D6507D-8AE2-4E62-AAD2-FBD52E0C879D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02AB2A-165E-413F-8359-901C6D37D304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3B748C78-355D-4812-A5DD-45A409317A19}">
      <dgm:prSet phldrT="[Tekst]" custT="1"/>
      <dgm:spPr/>
      <dgm:t>
        <a:bodyPr/>
        <a:lstStyle/>
        <a:p>
          <a:r>
            <a:rPr lang="da-DK" sz="1800" dirty="0" smtClean="0"/>
            <a:t>En meget styret proces og forventninger om hurtige løsninger, kan blokere for en åben dialog om problemer, uenighed og usikkerhed og kan hindre en reel udvikling af nye løsninger og  sammenhængskraft i organisationen</a:t>
          </a:r>
        </a:p>
        <a:p>
          <a:endParaRPr lang="da-DK" sz="1800" dirty="0"/>
        </a:p>
      </dgm:t>
    </dgm:pt>
    <dgm:pt modelId="{7182D799-9807-4919-B6BE-802957FB95D2}" type="parTrans" cxnId="{54B06449-A6C4-4B5D-BC0B-D53A2CCA8449}">
      <dgm:prSet/>
      <dgm:spPr/>
      <dgm:t>
        <a:bodyPr/>
        <a:lstStyle/>
        <a:p>
          <a:endParaRPr lang="da-DK"/>
        </a:p>
      </dgm:t>
    </dgm:pt>
    <dgm:pt modelId="{7784C273-FE81-4489-867F-245DA664BE26}" type="sibTrans" cxnId="{54B06449-A6C4-4B5D-BC0B-D53A2CCA8449}">
      <dgm:prSet/>
      <dgm:spPr/>
      <dgm:t>
        <a:bodyPr/>
        <a:lstStyle/>
        <a:p>
          <a:endParaRPr lang="da-DK"/>
        </a:p>
      </dgm:t>
    </dgm:pt>
    <dgm:pt modelId="{5A376AF7-86CA-407B-A8E8-9E21FEB7F4F3}">
      <dgm:prSet phldrT="[Tekst]" custT="1"/>
      <dgm:spPr/>
      <dgm:t>
        <a:bodyPr/>
        <a:lstStyle/>
        <a:p>
          <a:endParaRPr lang="da-DK" sz="1800" dirty="0" smtClean="0"/>
        </a:p>
        <a:p>
          <a:endParaRPr lang="da-DK" sz="1800" dirty="0" smtClean="0"/>
        </a:p>
        <a:p>
          <a:endParaRPr lang="da-DK" sz="1800" dirty="0" smtClean="0"/>
        </a:p>
        <a:p>
          <a:r>
            <a:rPr lang="da-DK" sz="1800" dirty="0" smtClean="0"/>
            <a:t>En uklar rammesætning kan omvendt give en usikkerhed og uro i processen, som gør at fagområderne lukker sig om sig selv</a:t>
          </a:r>
        </a:p>
        <a:p>
          <a:endParaRPr lang="da-DK" sz="1800" dirty="0" smtClean="0"/>
        </a:p>
        <a:p>
          <a:endParaRPr lang="da-DK" sz="1800" dirty="0" smtClean="0"/>
        </a:p>
        <a:p>
          <a:endParaRPr lang="da-DK" sz="1800" dirty="0"/>
        </a:p>
      </dgm:t>
    </dgm:pt>
    <dgm:pt modelId="{B950A68E-EC8D-4022-889F-79076198012C}" type="parTrans" cxnId="{E088DB2D-8058-4E44-8CEF-057E1B876C7F}">
      <dgm:prSet/>
      <dgm:spPr/>
      <dgm:t>
        <a:bodyPr/>
        <a:lstStyle/>
        <a:p>
          <a:endParaRPr lang="da-DK"/>
        </a:p>
      </dgm:t>
    </dgm:pt>
    <dgm:pt modelId="{8B74CD1C-48E9-4755-92F7-B58BA4D39CA8}" type="sibTrans" cxnId="{E088DB2D-8058-4E44-8CEF-057E1B876C7F}">
      <dgm:prSet/>
      <dgm:spPr/>
      <dgm:t>
        <a:bodyPr/>
        <a:lstStyle/>
        <a:p>
          <a:endParaRPr lang="da-DK"/>
        </a:p>
      </dgm:t>
    </dgm:pt>
    <dgm:pt modelId="{9BFA7088-8A70-43AF-A4A5-57D502BEC8C4}">
      <dgm:prSet/>
      <dgm:spPr/>
      <dgm:t>
        <a:bodyPr/>
        <a:lstStyle/>
        <a:p>
          <a:endParaRPr lang="da-DK"/>
        </a:p>
      </dgm:t>
    </dgm:pt>
    <dgm:pt modelId="{EC7F3C67-A02D-4B3D-B683-4DB184E9D80E}" type="parTrans" cxnId="{9A7F364A-32AB-4B04-8F19-B6A1FADF25FA}">
      <dgm:prSet/>
      <dgm:spPr/>
      <dgm:t>
        <a:bodyPr/>
        <a:lstStyle/>
        <a:p>
          <a:endParaRPr lang="da-DK"/>
        </a:p>
      </dgm:t>
    </dgm:pt>
    <dgm:pt modelId="{69290D28-E629-48CD-BDB3-0B5E7D4AC4B8}" type="sibTrans" cxnId="{9A7F364A-32AB-4B04-8F19-B6A1FADF25FA}">
      <dgm:prSet/>
      <dgm:spPr/>
      <dgm:t>
        <a:bodyPr/>
        <a:lstStyle/>
        <a:p>
          <a:endParaRPr lang="da-DK"/>
        </a:p>
      </dgm:t>
    </dgm:pt>
    <dgm:pt modelId="{BA47E5BB-965D-4F88-96A0-B657B4FA5A7C}">
      <dgm:prSet/>
      <dgm:spPr/>
      <dgm:t>
        <a:bodyPr/>
        <a:lstStyle/>
        <a:p>
          <a:endParaRPr lang="da-DK"/>
        </a:p>
      </dgm:t>
    </dgm:pt>
    <dgm:pt modelId="{365D933F-3672-46A0-B80D-EE4611336505}" type="parTrans" cxnId="{65A240E9-1154-4F72-8B4C-43A3FCFB5267}">
      <dgm:prSet/>
      <dgm:spPr/>
      <dgm:t>
        <a:bodyPr/>
        <a:lstStyle/>
        <a:p>
          <a:endParaRPr lang="da-DK"/>
        </a:p>
      </dgm:t>
    </dgm:pt>
    <dgm:pt modelId="{E909490C-51E7-4DEA-9D64-D8AEFB457AE1}" type="sibTrans" cxnId="{65A240E9-1154-4F72-8B4C-43A3FCFB5267}">
      <dgm:prSet/>
      <dgm:spPr/>
      <dgm:t>
        <a:bodyPr/>
        <a:lstStyle/>
        <a:p>
          <a:endParaRPr lang="da-DK"/>
        </a:p>
      </dgm:t>
    </dgm:pt>
    <dgm:pt modelId="{80A86323-CB03-47D5-A329-1E94DAB1125A}">
      <dgm:prSet/>
      <dgm:spPr/>
      <dgm:t>
        <a:bodyPr/>
        <a:lstStyle/>
        <a:p>
          <a:endParaRPr lang="da-DK"/>
        </a:p>
      </dgm:t>
    </dgm:pt>
    <dgm:pt modelId="{1F5D4EBB-A413-42D1-BFE2-02CD0AC81C25}" type="parTrans" cxnId="{0D6DC387-8B76-49D5-A868-20501936878C}">
      <dgm:prSet/>
      <dgm:spPr/>
      <dgm:t>
        <a:bodyPr/>
        <a:lstStyle/>
        <a:p>
          <a:endParaRPr lang="da-DK"/>
        </a:p>
      </dgm:t>
    </dgm:pt>
    <dgm:pt modelId="{48B4E144-2866-4DEE-9DF5-DF1CDBDC0C97}" type="sibTrans" cxnId="{0D6DC387-8B76-49D5-A868-20501936878C}">
      <dgm:prSet/>
      <dgm:spPr/>
      <dgm:t>
        <a:bodyPr/>
        <a:lstStyle/>
        <a:p>
          <a:endParaRPr lang="da-DK"/>
        </a:p>
      </dgm:t>
    </dgm:pt>
    <dgm:pt modelId="{05F3F9B2-32DD-4528-ADC0-40739FEC8BBD}">
      <dgm:prSet/>
      <dgm:spPr/>
      <dgm:t>
        <a:bodyPr/>
        <a:lstStyle/>
        <a:p>
          <a:endParaRPr lang="da-DK"/>
        </a:p>
      </dgm:t>
    </dgm:pt>
    <dgm:pt modelId="{F7F5A30B-ED5B-48D0-B958-FE32FE80F4A6}" type="parTrans" cxnId="{9DBA3304-9B03-4D9E-85EE-079FECFB8367}">
      <dgm:prSet/>
      <dgm:spPr/>
      <dgm:t>
        <a:bodyPr/>
        <a:lstStyle/>
        <a:p>
          <a:endParaRPr lang="da-DK"/>
        </a:p>
      </dgm:t>
    </dgm:pt>
    <dgm:pt modelId="{7D6680EF-082D-48DB-899D-ED5E11A7D472}" type="sibTrans" cxnId="{9DBA3304-9B03-4D9E-85EE-079FECFB8367}">
      <dgm:prSet/>
      <dgm:spPr/>
      <dgm:t>
        <a:bodyPr/>
        <a:lstStyle/>
        <a:p>
          <a:endParaRPr lang="da-DK"/>
        </a:p>
      </dgm:t>
    </dgm:pt>
    <dgm:pt modelId="{8C0C5EA2-BFBA-4E8A-8C79-66E03A844344}">
      <dgm:prSet/>
      <dgm:spPr/>
      <dgm:t>
        <a:bodyPr/>
        <a:lstStyle/>
        <a:p>
          <a:endParaRPr lang="da-DK"/>
        </a:p>
      </dgm:t>
    </dgm:pt>
    <dgm:pt modelId="{AA999A17-E3BF-424A-8B91-FEA4BC400B04}" type="parTrans" cxnId="{65B12E81-DA9D-42A0-B145-8D5E2FA4FB21}">
      <dgm:prSet/>
      <dgm:spPr/>
      <dgm:t>
        <a:bodyPr/>
        <a:lstStyle/>
        <a:p>
          <a:endParaRPr lang="da-DK"/>
        </a:p>
      </dgm:t>
    </dgm:pt>
    <dgm:pt modelId="{309F8422-043F-4D4D-B763-EABC927A6DEF}" type="sibTrans" cxnId="{65B12E81-DA9D-42A0-B145-8D5E2FA4FB21}">
      <dgm:prSet/>
      <dgm:spPr/>
      <dgm:t>
        <a:bodyPr/>
        <a:lstStyle/>
        <a:p>
          <a:endParaRPr lang="da-DK"/>
        </a:p>
      </dgm:t>
    </dgm:pt>
    <dgm:pt modelId="{2CC6CF27-8A63-4A64-BA84-E4531D5DC894}" type="pres">
      <dgm:prSet presAssocID="{4302AB2A-165E-413F-8359-901C6D37D30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BAEE24E3-39B2-444F-972B-BCF106EFDDC2}" type="pres">
      <dgm:prSet presAssocID="{4302AB2A-165E-413F-8359-901C6D37D304}" presName="divider" presStyleLbl="fgShp" presStyleIdx="0" presStyleCnt="1"/>
      <dgm:spPr/>
    </dgm:pt>
    <dgm:pt modelId="{9101D5FF-0753-4E22-8129-6BADF1533C57}" type="pres">
      <dgm:prSet presAssocID="{3B748C78-355D-4812-A5DD-45A409317A19}" presName="downArrow" presStyleLbl="node1" presStyleIdx="0" presStyleCnt="2"/>
      <dgm:spPr>
        <a:noFill/>
        <a:ln>
          <a:solidFill>
            <a:srgbClr val="FF0000"/>
          </a:solidFill>
        </a:ln>
      </dgm:spPr>
    </dgm:pt>
    <dgm:pt modelId="{96979468-D7C1-49A9-848A-641A32B41B3F}" type="pres">
      <dgm:prSet presAssocID="{3B748C78-355D-4812-A5DD-45A409317A19}" presName="downArrowText" presStyleLbl="revTx" presStyleIdx="0" presStyleCnt="2" custScaleX="17109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9C67943-2EA6-4C66-BD98-F92651EF34F9}" type="pres">
      <dgm:prSet presAssocID="{5A376AF7-86CA-407B-A8E8-9E21FEB7F4F3}" presName="upArrow" presStyleLbl="node1" presStyleIdx="1" presStyleCnt="2" custLinFactNeighborX="19880" custLinFactNeighborY="1074"/>
      <dgm:spPr>
        <a:noFill/>
        <a:ln>
          <a:solidFill>
            <a:srgbClr val="FF0000"/>
          </a:solidFill>
        </a:ln>
      </dgm:spPr>
    </dgm:pt>
    <dgm:pt modelId="{7788B09D-EFB0-4106-BB1B-C1DB3295CC5C}" type="pres">
      <dgm:prSet presAssocID="{5A376AF7-86CA-407B-A8E8-9E21FEB7F4F3}" presName="upArrowText" presStyleLbl="revTx" presStyleIdx="1" presStyleCnt="2" custScaleX="165621" custScaleY="49710" custLinFactNeighborX="24009" custLinFactNeighborY="-1738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65A240E9-1154-4F72-8B4C-43A3FCFB5267}" srcId="{4302AB2A-165E-413F-8359-901C6D37D304}" destId="{BA47E5BB-965D-4F88-96A0-B657B4FA5A7C}" srcOrd="3" destOrd="0" parTransId="{365D933F-3672-46A0-B80D-EE4611336505}" sibTransId="{E909490C-51E7-4DEA-9D64-D8AEFB457AE1}"/>
    <dgm:cxn modelId="{E088DB2D-8058-4E44-8CEF-057E1B876C7F}" srcId="{4302AB2A-165E-413F-8359-901C6D37D304}" destId="{5A376AF7-86CA-407B-A8E8-9E21FEB7F4F3}" srcOrd="1" destOrd="0" parTransId="{B950A68E-EC8D-4022-889F-79076198012C}" sibTransId="{8B74CD1C-48E9-4755-92F7-B58BA4D39CA8}"/>
    <dgm:cxn modelId="{63DC263E-A5A9-4229-957D-A14357E19FDC}" type="presOf" srcId="{4302AB2A-165E-413F-8359-901C6D37D304}" destId="{2CC6CF27-8A63-4A64-BA84-E4531D5DC894}" srcOrd="0" destOrd="0" presId="urn:microsoft.com/office/officeart/2005/8/layout/arrow3"/>
    <dgm:cxn modelId="{248C3598-EAE3-49D4-9BB8-B7CEB830CDE4}" type="presOf" srcId="{5A376AF7-86CA-407B-A8E8-9E21FEB7F4F3}" destId="{7788B09D-EFB0-4106-BB1B-C1DB3295CC5C}" srcOrd="0" destOrd="0" presId="urn:microsoft.com/office/officeart/2005/8/layout/arrow3"/>
    <dgm:cxn modelId="{39A3BBE9-0D80-4FE5-AAFD-86F3C0D30B93}" type="presOf" srcId="{3B748C78-355D-4812-A5DD-45A409317A19}" destId="{96979468-D7C1-49A9-848A-641A32B41B3F}" srcOrd="0" destOrd="0" presId="urn:microsoft.com/office/officeart/2005/8/layout/arrow3"/>
    <dgm:cxn modelId="{65B12E81-DA9D-42A0-B145-8D5E2FA4FB21}" srcId="{4302AB2A-165E-413F-8359-901C6D37D304}" destId="{8C0C5EA2-BFBA-4E8A-8C79-66E03A844344}" srcOrd="6" destOrd="0" parTransId="{AA999A17-E3BF-424A-8B91-FEA4BC400B04}" sibTransId="{309F8422-043F-4D4D-B763-EABC927A6DEF}"/>
    <dgm:cxn modelId="{9A7F364A-32AB-4B04-8F19-B6A1FADF25FA}" srcId="{4302AB2A-165E-413F-8359-901C6D37D304}" destId="{9BFA7088-8A70-43AF-A4A5-57D502BEC8C4}" srcOrd="2" destOrd="0" parTransId="{EC7F3C67-A02D-4B3D-B683-4DB184E9D80E}" sibTransId="{69290D28-E629-48CD-BDB3-0B5E7D4AC4B8}"/>
    <dgm:cxn modelId="{54B06449-A6C4-4B5D-BC0B-D53A2CCA8449}" srcId="{4302AB2A-165E-413F-8359-901C6D37D304}" destId="{3B748C78-355D-4812-A5DD-45A409317A19}" srcOrd="0" destOrd="0" parTransId="{7182D799-9807-4919-B6BE-802957FB95D2}" sibTransId="{7784C273-FE81-4489-867F-245DA664BE26}"/>
    <dgm:cxn modelId="{9DBA3304-9B03-4D9E-85EE-079FECFB8367}" srcId="{4302AB2A-165E-413F-8359-901C6D37D304}" destId="{05F3F9B2-32DD-4528-ADC0-40739FEC8BBD}" srcOrd="5" destOrd="0" parTransId="{F7F5A30B-ED5B-48D0-B958-FE32FE80F4A6}" sibTransId="{7D6680EF-082D-48DB-899D-ED5E11A7D472}"/>
    <dgm:cxn modelId="{0D6DC387-8B76-49D5-A868-20501936878C}" srcId="{4302AB2A-165E-413F-8359-901C6D37D304}" destId="{80A86323-CB03-47D5-A329-1E94DAB1125A}" srcOrd="4" destOrd="0" parTransId="{1F5D4EBB-A413-42D1-BFE2-02CD0AC81C25}" sibTransId="{48B4E144-2866-4DEE-9DF5-DF1CDBDC0C97}"/>
    <dgm:cxn modelId="{64F3F861-8787-4F5C-967E-89D783A169F2}" type="presParOf" srcId="{2CC6CF27-8A63-4A64-BA84-E4531D5DC894}" destId="{BAEE24E3-39B2-444F-972B-BCF106EFDDC2}" srcOrd="0" destOrd="0" presId="urn:microsoft.com/office/officeart/2005/8/layout/arrow3"/>
    <dgm:cxn modelId="{1B558523-6DF5-4B1B-B2A2-32771C62A216}" type="presParOf" srcId="{2CC6CF27-8A63-4A64-BA84-E4531D5DC894}" destId="{9101D5FF-0753-4E22-8129-6BADF1533C57}" srcOrd="1" destOrd="0" presId="urn:microsoft.com/office/officeart/2005/8/layout/arrow3"/>
    <dgm:cxn modelId="{E4D64736-E726-4A55-802F-95CBA9A25C6F}" type="presParOf" srcId="{2CC6CF27-8A63-4A64-BA84-E4531D5DC894}" destId="{96979468-D7C1-49A9-848A-641A32B41B3F}" srcOrd="2" destOrd="0" presId="urn:microsoft.com/office/officeart/2005/8/layout/arrow3"/>
    <dgm:cxn modelId="{C2B5B790-9C61-43BF-B2E4-FDE007254DD8}" type="presParOf" srcId="{2CC6CF27-8A63-4A64-BA84-E4531D5DC894}" destId="{D9C67943-2EA6-4C66-BD98-F92651EF34F9}" srcOrd="3" destOrd="0" presId="urn:microsoft.com/office/officeart/2005/8/layout/arrow3"/>
    <dgm:cxn modelId="{BC0A3C62-B57B-4D9C-B321-DDD492B92C11}" type="presParOf" srcId="{2CC6CF27-8A63-4A64-BA84-E4531D5DC894}" destId="{7788B09D-EFB0-4106-BB1B-C1DB3295CC5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75D1E7-5442-4B9C-968A-F60D25EE6DA9}">
      <dsp:nvSpPr>
        <dsp:cNvPr id="0" name=""/>
        <dsp:cNvSpPr/>
      </dsp:nvSpPr>
      <dsp:spPr>
        <a:xfrm rot="4431122">
          <a:off x="487003" y="2496112"/>
          <a:ext cx="1674593" cy="68203"/>
        </a:xfrm>
        <a:custGeom>
          <a:avLst/>
          <a:gdLst/>
          <a:ahLst/>
          <a:cxnLst/>
          <a:rect l="0" t="0" r="0" b="0"/>
          <a:pathLst>
            <a:path>
              <a:moveTo>
                <a:pt x="0" y="34101"/>
              </a:moveTo>
              <a:lnTo>
                <a:pt x="1674593" y="34101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6EA4A-86F7-4CDC-80B2-99A3215863DD}">
      <dsp:nvSpPr>
        <dsp:cNvPr id="0" name=""/>
        <dsp:cNvSpPr/>
      </dsp:nvSpPr>
      <dsp:spPr>
        <a:xfrm>
          <a:off x="323542" y="3816411"/>
          <a:ext cx="1535293" cy="140338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04226B-DE21-4C57-8C4A-13F51E5816BB}">
      <dsp:nvSpPr>
        <dsp:cNvPr id="0" name=""/>
        <dsp:cNvSpPr/>
      </dsp:nvSpPr>
      <dsp:spPr>
        <a:xfrm>
          <a:off x="179515" y="1293237"/>
          <a:ext cx="2175181" cy="20788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b="1" kern="1200" dirty="0" smtClean="0"/>
            <a:t>Rum for åben dialog og tid til at udvikle fælles løsninger</a:t>
          </a:r>
          <a:endParaRPr lang="da-DK" sz="1800" b="1" kern="1200" dirty="0"/>
        </a:p>
      </dsp:txBody>
      <dsp:txXfrm>
        <a:off x="498063" y="1597683"/>
        <a:ext cx="1538085" cy="14699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E24E3-39B2-444F-972B-BCF106EFDDC2}">
      <dsp:nvSpPr>
        <dsp:cNvPr id="0" name=""/>
        <dsp:cNvSpPr/>
      </dsp:nvSpPr>
      <dsp:spPr>
        <a:xfrm rot="21300000">
          <a:off x="21764" y="2535041"/>
          <a:ext cx="7048751" cy="807188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01D5FF-0753-4E22-8129-6BADF1533C57}">
      <dsp:nvSpPr>
        <dsp:cNvPr id="0" name=""/>
        <dsp:cNvSpPr/>
      </dsp:nvSpPr>
      <dsp:spPr>
        <a:xfrm>
          <a:off x="851073" y="293863"/>
          <a:ext cx="2127684" cy="2350908"/>
        </a:xfrm>
        <a:prstGeom prst="downArrow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79468-D7C1-49A9-848A-641A32B41B3F}">
      <dsp:nvSpPr>
        <dsp:cNvPr id="0" name=""/>
        <dsp:cNvSpPr/>
      </dsp:nvSpPr>
      <dsp:spPr>
        <a:xfrm>
          <a:off x="2952204" y="0"/>
          <a:ext cx="3882938" cy="2468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En meget styret proces og forventninger om hurtige løsninger, kan blokere for en åben dialog om problemer, uenighed og usikkerhed og kan hindre en reel udvikling af nye løsninger og  sammenhængskraft i organisationen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800" kern="1200" dirty="0"/>
        </a:p>
      </dsp:txBody>
      <dsp:txXfrm>
        <a:off x="2952204" y="0"/>
        <a:ext cx="3882938" cy="2468454"/>
      </dsp:txXfrm>
    </dsp:sp>
    <dsp:sp modelId="{D9C67943-2EA6-4C66-BD98-F92651EF34F9}">
      <dsp:nvSpPr>
        <dsp:cNvPr id="0" name=""/>
        <dsp:cNvSpPr/>
      </dsp:nvSpPr>
      <dsp:spPr>
        <a:xfrm>
          <a:off x="4536505" y="3257748"/>
          <a:ext cx="2127684" cy="2350908"/>
        </a:xfrm>
        <a:prstGeom prst="upArrow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8B09D-EFB0-4106-BB1B-C1DB3295CC5C}">
      <dsp:nvSpPr>
        <dsp:cNvPr id="0" name=""/>
        <dsp:cNvSpPr/>
      </dsp:nvSpPr>
      <dsp:spPr>
        <a:xfrm>
          <a:off x="864089" y="3600394"/>
          <a:ext cx="3758817" cy="1227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En uklar rammesætning kan omvendt give en usikkerhed og uro i processen, som gør at fagområderne lukker sig om sig selv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800" kern="1200" dirty="0"/>
        </a:p>
      </dsp:txBody>
      <dsp:txXfrm>
        <a:off x="864089" y="3600394"/>
        <a:ext cx="3758817" cy="1227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ECD9B-8B77-49CD-9B35-70CE84A4F37A}" type="datetimeFigureOut">
              <a:rPr lang="da-DK" smtClean="0"/>
              <a:pPr/>
              <a:t>06-09-2018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6D665-C525-4654-8BDE-D8D56E10B07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4806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Side </a:t>
            </a:r>
            <a:fld id="{6F18B540-549C-49F9-8A32-7B568160AF75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291600"/>
            <a:ext cx="2870126" cy="62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58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4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45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Pladsholder til indhold 9"/>
          <p:cNvSpPr>
            <a:spLocks noGrp="1"/>
          </p:cNvSpPr>
          <p:nvPr>
            <p:ph sz="quarter" idx="13"/>
          </p:nvPr>
        </p:nvSpPr>
        <p:spPr>
          <a:xfrm>
            <a:off x="1547664" y="1628800"/>
            <a:ext cx="7344816" cy="4176464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678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lle logo -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98" r="74300" b="63792"/>
          <a:stretch>
            <a:fillRect/>
          </a:stretch>
        </p:blipFill>
        <p:spPr>
          <a:xfrm>
            <a:off x="251520" y="188640"/>
            <a:ext cx="737608" cy="936104"/>
          </a:xfrm>
          <a:prstGeom prst="rect">
            <a:avLst/>
          </a:prstGeom>
        </p:spPr>
      </p:pic>
      <p:sp>
        <p:nvSpPr>
          <p:cNvPr id="9" name="Pladsholder til indhold 8"/>
          <p:cNvSpPr>
            <a:spLocks noGrp="1"/>
          </p:cNvSpPr>
          <p:nvPr>
            <p:ph sz="quarter" idx="13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lle logo - to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98" r="74300" b="63792"/>
          <a:stretch>
            <a:fillRect/>
          </a:stretch>
        </p:blipFill>
        <p:spPr>
          <a:xfrm>
            <a:off x="251520" y="188640"/>
            <a:ext cx="737608" cy="936104"/>
          </a:xfrm>
          <a:prstGeom prst="rect">
            <a:avLst/>
          </a:prstGeom>
        </p:spPr>
      </p:pic>
      <p:sp>
        <p:nvSpPr>
          <p:cNvPr id="13" name="Pladsholder til indhold 12"/>
          <p:cNvSpPr>
            <a:spLocks noGrp="1"/>
          </p:cNvSpPr>
          <p:nvPr>
            <p:ph sz="quarter" idx="13"/>
          </p:nvPr>
        </p:nvSpPr>
        <p:spPr>
          <a:xfrm>
            <a:off x="0" y="1484313"/>
            <a:ext cx="4572000" cy="53736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15" name="Pladsholder til indhold 14"/>
          <p:cNvSpPr>
            <a:spLocks noGrp="1"/>
          </p:cNvSpPr>
          <p:nvPr>
            <p:ph sz="quarter" idx="14"/>
          </p:nvPr>
        </p:nvSpPr>
        <p:spPr>
          <a:xfrm>
            <a:off x="4572000" y="1484313"/>
            <a:ext cx="4571999" cy="53736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8"/>
          <p:cNvSpPr>
            <a:spLocks noGrp="1"/>
          </p:cNvSpPr>
          <p:nvPr>
            <p:ph sz="quarter" idx="13"/>
          </p:nvPr>
        </p:nvSpPr>
        <p:spPr>
          <a:xfrm>
            <a:off x="0" y="0"/>
            <a:ext cx="9168337" cy="68580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99516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Side </a:t>
            </a:r>
            <a:fld id="{6F18B540-549C-49F9-8A32-7B568160AF7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5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Side </a:t>
            </a:r>
            <a:fld id="{6F18B540-549C-49F9-8A32-7B568160AF7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4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 </a:t>
            </a:r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7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 </a:t>
            </a:r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4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 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86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 </a:t>
            </a:r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8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 </a:t>
            </a:r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57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 </a:t>
            </a:r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Side </a:t>
            </a:r>
            <a:fld id="{6F18B540-549C-49F9-8A32-7B568160AF7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3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62" r:id="rId13"/>
    <p:sldLayoutId id="2147483661" r:id="rId14"/>
    <p:sldLayoutId id="2147483665" r:id="rId15"/>
    <p:sldLayoutId id="2147483666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C:\Users\kacv\AppData\Local\Microsoft\Windows\Temporary Internet Files\Content.IE5\ZBCVB6SO\spiderweb-152117_960_7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7128792" cy="462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da-DK" sz="2800" b="1" dirty="0" smtClean="0"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a-DK" sz="2800" b="1" dirty="0" smtClean="0"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4000" b="1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a-DK" sz="4000" b="1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4000" b="1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a-DK" sz="4000" b="1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4000" b="1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a-DK" sz="4000" b="1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40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PROJEKTLEDERENS PERSPEKTIV</a:t>
            </a:r>
            <a:br>
              <a:rPr lang="da-DK" sz="4000" b="1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2800" b="1" dirty="0"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a-DK" sz="2800" b="1" dirty="0"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4900" b="1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a-DK" sz="4900" b="1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4000" b="1" dirty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a-DK" sz="4000" b="1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sz="4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30" name="Picture 6" descr="C:\Users\kacv\AppData\Local\Microsoft\Windows\Temporary Internet Files\Content.IE5\43PW6ZJD\dialog-box-1329643_960_720[1]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72816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boks 6"/>
          <p:cNvSpPr txBox="1"/>
          <p:nvPr/>
        </p:nvSpPr>
        <p:spPr>
          <a:xfrm>
            <a:off x="827584" y="5709193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 smtClean="0"/>
              <a:t>DET TVÆRGÅENDE FOKUS</a:t>
            </a:r>
          </a:p>
          <a:p>
            <a:pPr algn="ctr"/>
            <a:r>
              <a:rPr lang="da-DK" sz="2800" b="1" dirty="0" smtClean="0"/>
              <a:t> </a:t>
            </a:r>
            <a:endParaRPr 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41580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da-DK" sz="3600" b="1" dirty="0" smtClean="0"/>
              <a:t/>
            </a:r>
            <a:br>
              <a:rPr lang="da-DK" sz="3600" b="1" dirty="0" smtClean="0"/>
            </a:br>
            <a:r>
              <a:rPr lang="da-DK" sz="3600" b="1" dirty="0" smtClean="0"/>
              <a:t>HINDRINGER OG MULIGHEDER</a:t>
            </a:r>
            <a:br>
              <a:rPr lang="da-DK" sz="3600" b="1" dirty="0" smtClean="0"/>
            </a:br>
            <a:endParaRPr lang="da-DK" sz="3600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Side </a:t>
            </a:r>
            <a:fld id="{6F18B540-549C-49F9-8A32-7B568160AF75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5" name="Gruppe 4"/>
          <p:cNvGrpSpPr/>
          <p:nvPr/>
        </p:nvGrpSpPr>
        <p:grpSpPr>
          <a:xfrm>
            <a:off x="437016" y="2101057"/>
            <a:ext cx="2081566" cy="2081566"/>
            <a:chOff x="3934410" y="3079913"/>
            <a:chExt cx="2081566" cy="2081566"/>
          </a:xfrm>
        </p:grpSpPr>
        <p:sp>
          <p:nvSpPr>
            <p:cNvPr id="6" name="Ellipse 5"/>
            <p:cNvSpPr/>
            <p:nvPr/>
          </p:nvSpPr>
          <p:spPr>
            <a:xfrm>
              <a:off x="3934410" y="3079913"/>
              <a:ext cx="2081566" cy="208156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Ellipse 4"/>
            <p:cNvSpPr/>
            <p:nvPr/>
          </p:nvSpPr>
          <p:spPr>
            <a:xfrm>
              <a:off x="4239248" y="3384751"/>
              <a:ext cx="1471890" cy="14718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800" b="1" kern="1200" dirty="0" smtClean="0"/>
                <a:t>Høj status til tværgående samarbejde</a:t>
              </a:r>
              <a:endParaRPr lang="da-DK" sz="1800" b="1" kern="1200" dirty="0"/>
            </a:p>
          </p:txBody>
        </p:sp>
      </p:grpSp>
      <p:sp>
        <p:nvSpPr>
          <p:cNvPr id="9" name="Rektangel 8"/>
          <p:cNvSpPr/>
          <p:nvPr/>
        </p:nvSpPr>
        <p:spPr>
          <a:xfrm>
            <a:off x="2915029" y="3291851"/>
            <a:ext cx="3122350" cy="2081566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Tekstboks 10"/>
          <p:cNvSpPr txBox="1"/>
          <p:nvPr/>
        </p:nvSpPr>
        <p:spPr>
          <a:xfrm>
            <a:off x="2699793" y="1268760"/>
            <a:ext cx="6444207" cy="5252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Hindring:</a:t>
            </a:r>
          </a:p>
          <a:p>
            <a:r>
              <a:rPr lang="da-DK" dirty="0" smtClean="0"/>
              <a:t>Troen på at en beslutning om tværgående samarbejde med en topleder for bordenden, kan skabe det tværgående samarbejde i sig selv. </a:t>
            </a:r>
            <a:endParaRPr lang="da-DK" dirty="0"/>
          </a:p>
          <a:p>
            <a:endParaRPr lang="da-DK" dirty="0"/>
          </a:p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a-DK" b="1" dirty="0" smtClean="0"/>
              <a:t>Muligheder</a:t>
            </a:r>
            <a:r>
              <a:rPr lang="da-DK" b="1" dirty="0"/>
              <a:t>:</a:t>
            </a:r>
          </a:p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da-DK" dirty="0"/>
              <a:t>Etablering af tværgående ledelses- og </a:t>
            </a:r>
            <a:r>
              <a:rPr lang="da-DK" dirty="0" smtClean="0"/>
              <a:t>koordineringsfora: </a:t>
            </a:r>
            <a:r>
              <a:rPr lang="da-DK" dirty="0" smtClean="0">
                <a:solidFill>
                  <a:schemeClr val="tx2"/>
                </a:solidFill>
              </a:rPr>
              <a:t>Strategisk ledelseskraft og operationel samarbejdskapacitet i hverdagen.</a:t>
            </a:r>
            <a:endParaRPr lang="da-DK" dirty="0">
              <a:solidFill>
                <a:schemeClr val="tx2"/>
              </a:solidFill>
            </a:endParaRPr>
          </a:p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da-DK" dirty="0"/>
              <a:t>Investering i Boundary </a:t>
            </a:r>
            <a:r>
              <a:rPr lang="da-DK" dirty="0" smtClean="0"/>
              <a:t>Spanners: </a:t>
            </a:r>
          </a:p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a-DK" dirty="0" smtClean="0">
                <a:solidFill>
                  <a:schemeClr val="tx2"/>
                </a:solidFill>
              </a:rPr>
              <a:t>Dem, der hele tiden fastholder blikket på det tværgående, og har en oversættende rolle på tværs – både vertikalt og horisontalt.</a:t>
            </a:r>
            <a:endParaRPr lang="da-DK" dirty="0">
              <a:solidFill>
                <a:schemeClr val="tx2"/>
              </a:solidFill>
            </a:endParaRPr>
          </a:p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da-DK" b="1" dirty="0"/>
          </a:p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a-DK" b="1" dirty="0">
                <a:solidFill>
                  <a:schemeClr val="tx2"/>
                </a:solidFill>
              </a:rPr>
              <a:t>Hvorfor: </a:t>
            </a:r>
          </a:p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a-DK" dirty="0" smtClean="0">
                <a:solidFill>
                  <a:schemeClr val="tx2"/>
                </a:solidFill>
              </a:rPr>
              <a:t>Det er nødvendigt </a:t>
            </a:r>
            <a:r>
              <a:rPr lang="da-DK" dirty="0">
                <a:solidFill>
                  <a:schemeClr val="tx2"/>
                </a:solidFill>
              </a:rPr>
              <a:t>når vi skal tilrettelægge, italesætte og fastholde fokus på det, der samlet set skaber bedst værdi for borgeren  og kommunen, i stedet for de enkelte faggruppers egne logikker.</a:t>
            </a:r>
          </a:p>
          <a:p>
            <a:endParaRPr lang="da-DK" sz="1600" dirty="0" smtClean="0"/>
          </a:p>
          <a:p>
            <a:endParaRPr lang="da-DK" sz="1600" dirty="0"/>
          </a:p>
        </p:txBody>
      </p:sp>
      <p:sp>
        <p:nvSpPr>
          <p:cNvPr id="12" name="Ellipse 11"/>
          <p:cNvSpPr/>
          <p:nvPr/>
        </p:nvSpPr>
        <p:spPr>
          <a:xfrm>
            <a:off x="580662" y="4509120"/>
            <a:ext cx="1633082" cy="1639042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5000" r="-4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744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da-DK" sz="3600" b="1" dirty="0" smtClean="0"/>
              <a:t/>
            </a:r>
            <a:br>
              <a:rPr lang="da-DK" sz="3600" b="1" dirty="0" smtClean="0"/>
            </a:br>
            <a:r>
              <a:rPr lang="da-DK" sz="3600" b="1" dirty="0" smtClean="0"/>
              <a:t>HINDRINGER </a:t>
            </a:r>
            <a:r>
              <a:rPr lang="da-DK" sz="3600" b="1" dirty="0"/>
              <a:t>OG MULIGHEDER</a:t>
            </a:r>
            <a:br>
              <a:rPr lang="da-DK" sz="3600" b="1" dirty="0"/>
            </a:br>
            <a:endParaRPr lang="da-DK" sz="3600" b="1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01381"/>
              </p:ext>
            </p:extLst>
          </p:nvPr>
        </p:nvGraphicFramePr>
        <p:xfrm>
          <a:off x="0" y="836712"/>
          <a:ext cx="9144249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Side </a:t>
            </a:r>
            <a:fld id="{6F18B540-549C-49F9-8A32-7B568160AF7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kstboks 5"/>
          <p:cNvSpPr txBox="1"/>
          <p:nvPr/>
        </p:nvSpPr>
        <p:spPr>
          <a:xfrm>
            <a:off x="2555776" y="1040947"/>
            <a:ext cx="65882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Hindring:</a:t>
            </a:r>
          </a:p>
          <a:p>
            <a:r>
              <a:rPr lang="da-DK" dirty="0" smtClean="0"/>
              <a:t>En manglende anerkendelse af, at det </a:t>
            </a:r>
            <a:r>
              <a:rPr lang="da-DK" b="1" i="1" dirty="0" smtClean="0"/>
              <a:t>er </a:t>
            </a:r>
            <a:r>
              <a:rPr lang="da-DK" dirty="0" smtClean="0"/>
              <a:t>vanskeligt at samarbejde på tværs og forventninger om hurtige resultater.</a:t>
            </a:r>
          </a:p>
          <a:p>
            <a:endParaRPr lang="da-DK" dirty="0"/>
          </a:p>
          <a:p>
            <a:r>
              <a:rPr lang="da-DK" b="1" dirty="0" smtClean="0"/>
              <a:t>Muligheder: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/>
              <a:t>Forventning </a:t>
            </a:r>
            <a:r>
              <a:rPr lang="da-DK" dirty="0" smtClean="0"/>
              <a:t>til- </a:t>
            </a:r>
            <a:r>
              <a:rPr lang="da-DK" dirty="0"/>
              <a:t>og plads til en åben dialog om såvel udfordringer som muligheder, og plads til  forhandling af samarbejdsvilkår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/>
              <a:t>Inddragelse og anerkendelse af </a:t>
            </a:r>
            <a:r>
              <a:rPr lang="da-DK" dirty="0" smtClean="0"/>
              <a:t>medarbejdere </a:t>
            </a:r>
            <a:r>
              <a:rPr lang="da-DK" dirty="0"/>
              <a:t>i hele processen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/>
              <a:t>Anerkendelse og løsning af logistikudfordringer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/>
              <a:t>Afprøvning af muligheder og plads til refleksion og tilretninger </a:t>
            </a:r>
            <a:r>
              <a:rPr lang="da-DK" dirty="0" smtClean="0"/>
              <a:t>undervejs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lvl="0"/>
            <a:r>
              <a:rPr lang="da-DK" b="1" dirty="0" smtClean="0">
                <a:solidFill>
                  <a:schemeClr val="tx2"/>
                </a:solidFill>
              </a:rPr>
              <a:t>Hvorfor:</a:t>
            </a:r>
          </a:p>
          <a:p>
            <a:pPr lvl="0"/>
            <a:r>
              <a:rPr lang="da-DK" dirty="0" smtClean="0">
                <a:solidFill>
                  <a:schemeClr val="tx2"/>
                </a:solidFill>
              </a:rPr>
              <a:t>Det tager tid og en åben, respektfuld dialog at finde balancepunkter / spillerum i fagområdernes forskellige perspektiver og styringslogikker . Her har vi især brug for at inkludere-  og tage de fagprofessionelles input alvorligt, for det er dem, der skaber hverdagens praksis. Der skal derfor være plads til at vi  løbende stiller spørgsmålet: Taler vi om det rigtige? Hvordan får vi talt om det, der er på spil i hverdagen? Er der behov for tilpasninger?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70757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da-DK" sz="2800" b="1" dirty="0" smtClean="0"/>
              <a:t>EN BALANCERET STYRING AF PROCESSEN</a:t>
            </a:r>
            <a:endParaRPr lang="da-DK" sz="2800" b="1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530101"/>
              </p:ext>
            </p:extLst>
          </p:nvPr>
        </p:nvGraphicFramePr>
        <p:xfrm>
          <a:off x="2051720" y="980728"/>
          <a:ext cx="709228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Side </a:t>
            </a:r>
            <a:fld id="{6F18B540-549C-49F9-8A32-7B568160AF75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6" name="Gruppe 5"/>
          <p:cNvGrpSpPr/>
          <p:nvPr/>
        </p:nvGrpSpPr>
        <p:grpSpPr>
          <a:xfrm>
            <a:off x="312267" y="1340768"/>
            <a:ext cx="1757410" cy="1757410"/>
            <a:chOff x="0" y="432053"/>
            <a:chExt cx="1757410" cy="1757410"/>
          </a:xfrm>
        </p:grpSpPr>
        <p:sp>
          <p:nvSpPr>
            <p:cNvPr id="7" name="Ellipse 6"/>
            <p:cNvSpPr/>
            <p:nvPr/>
          </p:nvSpPr>
          <p:spPr>
            <a:xfrm>
              <a:off x="0" y="432053"/>
              <a:ext cx="1757410" cy="175741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Ellipse 4"/>
            <p:cNvSpPr/>
            <p:nvPr/>
          </p:nvSpPr>
          <p:spPr>
            <a:xfrm>
              <a:off x="257367" y="689420"/>
              <a:ext cx="1242676" cy="12426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800" b="1" kern="1200" dirty="0" smtClean="0"/>
                <a:t>Tydelig menings-skabende ramme-sætning</a:t>
              </a:r>
              <a:endParaRPr lang="da-DK" sz="1800" b="1" kern="1200" dirty="0"/>
            </a:p>
          </p:txBody>
        </p:sp>
      </p:grpSp>
      <p:sp>
        <p:nvSpPr>
          <p:cNvPr id="3" name="Tekstboks 2"/>
          <p:cNvSpPr txBox="1"/>
          <p:nvPr/>
        </p:nvSpPr>
        <p:spPr>
          <a:xfrm>
            <a:off x="131769" y="3284984"/>
            <a:ext cx="21602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1600" b="1" dirty="0" smtClean="0"/>
              <a:t>Væsentlige afklaringsspørgsmål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Hvorfor </a:t>
            </a:r>
            <a:r>
              <a:rPr lang="da-DK" sz="1600" dirty="0"/>
              <a:t>er det tværgående samarbejde vigtigt?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sz="1600" dirty="0"/>
              <a:t>Hvad </a:t>
            </a:r>
            <a:r>
              <a:rPr lang="da-DK" sz="1600" dirty="0" smtClean="0"/>
              <a:t>samarbejder vi om?</a:t>
            </a:r>
            <a:endParaRPr lang="da-DK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sz="1600" dirty="0"/>
              <a:t>Hvor vil vi gerne hen?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sz="1600" dirty="0"/>
              <a:t>Hvordan</a:t>
            </a:r>
            <a:r>
              <a:rPr lang="da-DK" sz="1600" dirty="0" smtClean="0"/>
              <a:t>? Hvilken type proces ønsker vi?</a:t>
            </a:r>
            <a:endParaRPr lang="da-DK" sz="16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585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39FFFAF56ABA747AB1DD6843F67DC4A" ma:contentTypeVersion="10" ma:contentTypeDescription="Opret et nyt dokument." ma:contentTypeScope="" ma:versionID="04dd2864d8a58626b90709e0f5df8780">
  <xsd:schema xmlns:xsd="http://www.w3.org/2001/XMLSchema" xmlns:xs="http://www.w3.org/2001/XMLSchema" xmlns:p="http://schemas.microsoft.com/office/2006/metadata/properties" xmlns:ns2="a6cbc550-43e9-4722-bc68-c8561970d8e2" xmlns:ns3="3b7ab38d-a901-4bfd-a36e-87c841cceaeb" targetNamespace="http://schemas.microsoft.com/office/2006/metadata/properties" ma:root="true" ma:fieldsID="cbfb8fc26bb438458f11d0b828851116" ns2:_="" ns3:_="">
    <xsd:import namespace="a6cbc550-43e9-4722-bc68-c8561970d8e2"/>
    <xsd:import namespace="3b7ab38d-a901-4bfd-a36e-87c841cceae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cbc550-43e9-4722-bc68-c8561970d8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Sidst delt efter brug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Sidst delt eft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7ab38d-a901-4bfd-a36e-87c841ccea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17E67D-5FEC-4F30-99E6-51DC01B1E88C}"/>
</file>

<file path=customXml/itemProps2.xml><?xml version="1.0" encoding="utf-8"?>
<ds:datastoreItem xmlns:ds="http://schemas.openxmlformats.org/officeDocument/2006/customXml" ds:itemID="{D2CEA4A8-96FA-4676-AD17-BEDD933D9C2F}"/>
</file>

<file path=customXml/itemProps3.xml><?xml version="1.0" encoding="utf-8"?>
<ds:datastoreItem xmlns:ds="http://schemas.openxmlformats.org/officeDocument/2006/customXml" ds:itemID="{78A2F3CD-F2F2-49F4-BC06-28E49D7CF7A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</TotalTime>
  <Words>380</Words>
  <Application>Microsoft Office PowerPoint</Application>
  <PresentationFormat>Skærmshow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Kontortema</vt:lpstr>
      <vt:lpstr>    PROJEKTLEDERENS PERSPEKTIV    </vt:lpstr>
      <vt:lpstr> HINDRINGER OG MULIGHEDER </vt:lpstr>
      <vt:lpstr> HINDRINGER OG MULIGHEDER </vt:lpstr>
      <vt:lpstr>EN BALANCERET STYRING AF PROCESSEN</vt:lpstr>
    </vt:vector>
  </TitlesOfParts>
  <Company>Kalundborg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Tværgående samarbejde – hvad skal der til? Erfaringer fra Sorø Kommune</dc:title>
  <dc:creator>Kasia Caroline Vad</dc:creator>
  <cp:lastModifiedBy>Kasia Caroline Vad</cp:lastModifiedBy>
  <cp:revision>104</cp:revision>
  <cp:lastPrinted>2018-09-06T12:47:12Z</cp:lastPrinted>
  <dcterms:created xsi:type="dcterms:W3CDTF">2018-07-04T08:23:34Z</dcterms:created>
  <dcterms:modified xsi:type="dcterms:W3CDTF">2018-09-06T12:47:54Z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0x010100C39FFFAF56ABA747AB1DD6843F67DC4A</vt:lpwstr>
  </property>
</Properties>
</file>