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</p:sldIdLst>
  <p:sldSz cx="9144000" cy="6858000" type="screen4x3"/>
  <p:notesSz cx="9144000" cy="6858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9EA"/>
    <a:srgbClr val="7AAAC9"/>
    <a:srgbClr val="D7D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65" autoAdjust="0"/>
  </p:normalViewPr>
  <p:slideViewPr>
    <p:cSldViewPr>
      <p:cViewPr varScale="1">
        <p:scale>
          <a:sx n="74" d="100"/>
          <a:sy n="74" d="100"/>
        </p:scale>
        <p:origin x="103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654CC-A620-6945-9A16-F9A88C113F25}" type="datetimeFigureOut">
              <a:rPr lang="da-DK" smtClean="0"/>
              <a:t>29-05-2016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91C39-6471-8A40-ACE2-C21F2BF1D1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016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AB13-D5F4-4CCC-8FF7-7FB65BA4AA8C}" type="datetimeFigureOut">
              <a:rPr lang="da-DK" smtClean="0"/>
              <a:t>29-05-2016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DFF1-9FAA-4F71-9532-7F26DC980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730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AB13-D5F4-4CCC-8FF7-7FB65BA4AA8C}" type="datetimeFigureOut">
              <a:rPr lang="da-DK" smtClean="0"/>
              <a:t>29-05-2016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DFF1-9FAA-4F71-9532-7F26DC980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57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AB13-D5F4-4CCC-8FF7-7FB65BA4AA8C}" type="datetimeFigureOut">
              <a:rPr lang="da-DK" smtClean="0"/>
              <a:t>29-05-2016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DFF1-9FAA-4F71-9532-7F26DC980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910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AB13-D5F4-4CCC-8FF7-7FB65BA4AA8C}" type="datetimeFigureOut">
              <a:rPr lang="da-DK" smtClean="0"/>
              <a:t>29-05-2016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DFF1-9FAA-4F71-9532-7F26DC980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664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AB13-D5F4-4CCC-8FF7-7FB65BA4AA8C}" type="datetimeFigureOut">
              <a:rPr lang="da-DK" smtClean="0"/>
              <a:t>29-05-2016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DFF1-9FAA-4F71-9532-7F26DC980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075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AB13-D5F4-4CCC-8FF7-7FB65BA4AA8C}" type="datetimeFigureOut">
              <a:rPr lang="da-DK" smtClean="0"/>
              <a:t>29-05-2016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DFF1-9FAA-4F71-9532-7F26DC980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375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AB13-D5F4-4CCC-8FF7-7FB65BA4AA8C}" type="datetimeFigureOut">
              <a:rPr lang="da-DK" smtClean="0"/>
              <a:t>29-05-2016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DFF1-9FAA-4F71-9532-7F26DC980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621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AB13-D5F4-4CCC-8FF7-7FB65BA4AA8C}" type="datetimeFigureOut">
              <a:rPr lang="da-DK" smtClean="0"/>
              <a:t>29-05-2016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DFF1-9FAA-4F71-9532-7F26DC980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10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AB13-D5F4-4CCC-8FF7-7FB65BA4AA8C}" type="datetimeFigureOut">
              <a:rPr lang="da-DK" smtClean="0"/>
              <a:t>29-05-2016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DFF1-9FAA-4F71-9532-7F26DC980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98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AB13-D5F4-4CCC-8FF7-7FB65BA4AA8C}" type="datetimeFigureOut">
              <a:rPr lang="da-DK" smtClean="0"/>
              <a:t>29-05-2016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DFF1-9FAA-4F71-9532-7F26DC980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660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AB13-D5F4-4CCC-8FF7-7FB65BA4AA8C}" type="datetimeFigureOut">
              <a:rPr lang="da-DK" smtClean="0"/>
              <a:t>29-05-2016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DFF1-9FAA-4F71-9532-7F26DC980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859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BAB13-D5F4-4CCC-8FF7-7FB65BA4AA8C}" type="datetimeFigureOut">
              <a:rPr lang="da-DK" smtClean="0"/>
              <a:t>29-05-2016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0DFF1-9FAA-4F71-9532-7F26DC980C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348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baggrund M og 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872208"/>
          </a:xfrm>
        </p:spPr>
        <p:txBody>
          <a:bodyPr>
            <a:noAutofit/>
          </a:bodyPr>
          <a:lstStyle/>
          <a:p>
            <a:r>
              <a:rPr lang="da-DK" sz="5400" dirty="0" smtClean="0">
                <a:solidFill>
                  <a:schemeClr val="bg1"/>
                </a:solidFill>
                <a:latin typeface="Roboto Slab Bold"/>
                <a:cs typeface="Roboto Slab Bold"/>
              </a:rPr>
              <a:t>Forældremøde om </a:t>
            </a:r>
            <a:br>
              <a:rPr lang="da-DK" sz="5400" dirty="0" smtClean="0">
                <a:solidFill>
                  <a:schemeClr val="bg1"/>
                </a:solidFill>
                <a:latin typeface="Roboto Slab Bold"/>
                <a:cs typeface="Roboto Slab Bold"/>
              </a:rPr>
            </a:br>
            <a:r>
              <a:rPr lang="da-DK" sz="5400" dirty="0" smtClean="0">
                <a:solidFill>
                  <a:schemeClr val="bg1"/>
                </a:solidFill>
                <a:latin typeface="Roboto Slab Bold"/>
                <a:cs typeface="Roboto Slab Bold"/>
              </a:rPr>
              <a:t>motorik og sprog</a:t>
            </a:r>
            <a:endParaRPr lang="da-DK" sz="5400" dirty="0">
              <a:solidFill>
                <a:schemeClr val="bg1"/>
              </a:solidFill>
              <a:latin typeface="Roboto Slab Bold"/>
              <a:cs typeface="Roboto Slab Bold"/>
            </a:endParaRPr>
          </a:p>
        </p:txBody>
      </p:sp>
    </p:spTree>
    <p:extLst>
      <p:ext uri="{BB962C8B-B14F-4D97-AF65-F5344CB8AC3E}">
        <p14:creationId xmlns:p14="http://schemas.microsoft.com/office/powerpoint/2010/main" val="35899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2 ramme M og 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/>
          <a:lstStyle/>
          <a:p>
            <a:r>
              <a:rPr lang="da-DK" dirty="0" smtClean="0">
                <a:latin typeface="Roboto Slab Bold"/>
                <a:cs typeface="Roboto Slab Bold"/>
              </a:rPr>
              <a:t>PROGRAM</a:t>
            </a:r>
            <a:endParaRPr lang="da-DK" dirty="0">
              <a:latin typeface="Roboto Slab Bold"/>
              <a:cs typeface="Roboto Slab Bold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27584" y="1927373"/>
            <a:ext cx="792088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D7DBD3"/>
              </a:buClr>
            </a:pPr>
            <a:r>
              <a:rPr lang="da-DK" sz="2800" dirty="0" smtClean="0">
                <a:latin typeface="Roboto"/>
                <a:cs typeface="Roboto"/>
              </a:rPr>
              <a:t>Velkommen</a:t>
            </a:r>
          </a:p>
          <a:p>
            <a:pPr>
              <a:lnSpc>
                <a:spcPct val="150000"/>
              </a:lnSpc>
              <a:buClr>
                <a:srgbClr val="D7DBD3"/>
              </a:buClr>
            </a:pPr>
            <a:r>
              <a:rPr lang="da-DK" sz="2800" dirty="0" smtClean="0">
                <a:latin typeface="Roboto"/>
                <a:cs typeface="Roboto"/>
              </a:rPr>
              <a:t>Sammenhængen mellem motorik og sprog</a:t>
            </a:r>
          </a:p>
          <a:p>
            <a:pPr>
              <a:lnSpc>
                <a:spcPct val="150000"/>
              </a:lnSpc>
              <a:buClr>
                <a:srgbClr val="D7DBD3"/>
              </a:buClr>
            </a:pPr>
            <a:r>
              <a:rPr lang="da-DK" sz="2800" dirty="0" smtClean="0">
                <a:latin typeface="Roboto"/>
                <a:cs typeface="Roboto"/>
              </a:rPr>
              <a:t>Cafésamtaler</a:t>
            </a:r>
          </a:p>
          <a:p>
            <a:pPr>
              <a:lnSpc>
                <a:spcPct val="150000"/>
              </a:lnSpc>
              <a:buClr>
                <a:srgbClr val="D7DBD3"/>
              </a:buClr>
            </a:pPr>
            <a:r>
              <a:rPr lang="da-DK" sz="2800" dirty="0" smtClean="0">
                <a:latin typeface="Roboto"/>
                <a:cs typeface="Roboto"/>
              </a:rPr>
              <a:t>Fælles afrunding</a:t>
            </a:r>
          </a:p>
        </p:txBody>
      </p:sp>
    </p:spTree>
    <p:extLst>
      <p:ext uri="{BB962C8B-B14F-4D97-AF65-F5344CB8AC3E}">
        <p14:creationId xmlns:p14="http://schemas.microsoft.com/office/powerpoint/2010/main" val="198518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2 ramme M og 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01824"/>
            <a:ext cx="8229600" cy="1143000"/>
          </a:xfrm>
        </p:spPr>
        <p:txBody>
          <a:bodyPr>
            <a:normAutofit/>
          </a:bodyPr>
          <a:lstStyle/>
          <a:p>
            <a:r>
              <a:rPr lang="da-DK" sz="3400" dirty="0" smtClean="0">
                <a:latin typeface="Roboto Slab Bold"/>
                <a:cs typeface="Roboto Slab Bold"/>
              </a:rPr>
              <a:t>Hvorfor motorik og sprog?</a:t>
            </a:r>
            <a:endParaRPr lang="da-DK" sz="3400" dirty="0">
              <a:latin typeface="Roboto Slab Bold"/>
              <a:cs typeface="Roboto Slab Bold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06896" y="2132857"/>
            <a:ext cx="7941568" cy="864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 smtClean="0">
                <a:latin typeface="Roboto"/>
                <a:cs typeface="Roboto"/>
              </a:rPr>
              <a:t>Bevægelse og læring hænger sammen</a:t>
            </a:r>
            <a:endParaRPr lang="da-DK" dirty="0">
              <a:latin typeface="Roboto"/>
              <a:cs typeface="Roboto"/>
            </a:endParaRPr>
          </a:p>
          <a:p>
            <a:pPr marL="914400" lvl="2" indent="0">
              <a:buNone/>
            </a:pPr>
            <a:endParaRPr lang="da-DK" dirty="0" smtClean="0">
              <a:latin typeface="Roboto"/>
              <a:cs typeface="Roboto"/>
            </a:endParaRPr>
          </a:p>
          <a:p>
            <a:pPr marL="0" indent="0">
              <a:buNone/>
            </a:pPr>
            <a:endParaRPr lang="da-DK" dirty="0">
              <a:latin typeface="Roboto"/>
              <a:cs typeface="Roboto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827584" y="2921169"/>
            <a:ext cx="7488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lvl="2" indent="-342900">
              <a:buClr>
                <a:srgbClr val="D7DBD3"/>
              </a:buClr>
              <a:buFont typeface="Arial"/>
              <a:buChar char="•"/>
            </a:pPr>
            <a:r>
              <a:rPr lang="da-DK" sz="2200" dirty="0">
                <a:latin typeface="Roboto"/>
                <a:cs typeface="Roboto"/>
              </a:rPr>
              <a:t>Fysisk aktivitet forbedrer kognitionen, herunder sproglige færdigheder</a:t>
            </a:r>
            <a:r>
              <a:rPr lang="da-DK" sz="2200" dirty="0" smtClean="0">
                <a:latin typeface="Roboto"/>
                <a:cs typeface="Roboto"/>
              </a:rPr>
              <a:t>.</a:t>
            </a:r>
            <a:endParaRPr lang="da-DK" sz="2200" dirty="0">
              <a:latin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35276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2 ramme M og 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93610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da-DK" sz="4400" dirty="0" smtClean="0">
                <a:latin typeface="Roboto Slab Bold"/>
                <a:cs typeface="Roboto Slab Bold"/>
              </a:rPr>
              <a:t>Sprog og bevægelse hænger sammen</a:t>
            </a:r>
          </a:p>
          <a:p>
            <a:pPr marL="914400" lvl="2" indent="0" algn="ctr">
              <a:buNone/>
            </a:pPr>
            <a:endParaRPr lang="da-DK" dirty="0" smtClean="0">
              <a:latin typeface="Roboto Slab Bold"/>
              <a:cs typeface="Roboto Slab Bold"/>
            </a:endParaRPr>
          </a:p>
          <a:p>
            <a:pPr marL="914400" lvl="2" indent="0" algn="ctr">
              <a:buNone/>
            </a:pPr>
            <a:r>
              <a:rPr lang="da-DK" dirty="0" smtClean="0">
                <a:latin typeface="Roboto Slab Bold"/>
                <a:cs typeface="Roboto Slab Bold"/>
              </a:rPr>
              <a:t/>
            </a:r>
            <a:br>
              <a:rPr lang="da-DK" dirty="0" smtClean="0">
                <a:latin typeface="Roboto Slab Bold"/>
                <a:cs typeface="Roboto Slab Bold"/>
              </a:rPr>
            </a:br>
            <a:endParaRPr lang="da-DK" dirty="0">
              <a:latin typeface="Roboto Slab Bold"/>
              <a:cs typeface="Roboto Slab Bold"/>
            </a:endParaRPr>
          </a:p>
        </p:txBody>
      </p:sp>
      <p:sp>
        <p:nvSpPr>
          <p:cNvPr id="5" name="Tekstfelt 4"/>
          <p:cNvSpPr txBox="1"/>
          <p:nvPr/>
        </p:nvSpPr>
        <p:spPr>
          <a:xfrm>
            <a:off x="827584" y="2204864"/>
            <a:ext cx="74888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D7DBD3"/>
              </a:buClr>
              <a:buFont typeface="Arial"/>
              <a:buChar char="•"/>
            </a:pPr>
            <a:r>
              <a:rPr lang="da-DK" sz="2200" dirty="0" smtClean="0">
                <a:latin typeface="Roboto"/>
                <a:cs typeface="Roboto"/>
              </a:rPr>
              <a:t>Børn </a:t>
            </a:r>
            <a:r>
              <a:rPr lang="da-DK" sz="2200" dirty="0">
                <a:latin typeface="Roboto"/>
                <a:cs typeface="Roboto"/>
              </a:rPr>
              <a:t>med gode fysiske færdigheder har ofte et veludviklet sprog</a:t>
            </a:r>
            <a:r>
              <a:rPr lang="da-DK" sz="2200" dirty="0" smtClean="0">
                <a:latin typeface="Roboto"/>
                <a:cs typeface="Roboto"/>
              </a:rPr>
              <a:t>.</a:t>
            </a:r>
          </a:p>
          <a:p>
            <a:endParaRPr lang="da-DK" sz="2200" dirty="0">
              <a:latin typeface="Roboto"/>
              <a:cs typeface="Roboto"/>
            </a:endParaRPr>
          </a:p>
          <a:p>
            <a:pPr marL="285750" indent="-285750">
              <a:buClr>
                <a:srgbClr val="D7DBD3"/>
              </a:buClr>
              <a:buFont typeface="Arial"/>
              <a:buChar char="•"/>
            </a:pPr>
            <a:r>
              <a:rPr lang="da-DK" sz="2200" dirty="0">
                <a:latin typeface="Roboto"/>
                <a:cs typeface="Roboto"/>
              </a:rPr>
              <a:t>Børn med god motorik har stærke kommunikative evner, ikke mindst større sproglig bevidsthed og sprogforståelse</a:t>
            </a:r>
            <a:r>
              <a:rPr lang="da-DK" sz="2200" dirty="0" smtClean="0">
                <a:latin typeface="Roboto"/>
                <a:cs typeface="Roboto"/>
              </a:rPr>
              <a:t>.</a:t>
            </a:r>
            <a:endParaRPr lang="da-DK" sz="2200" dirty="0">
              <a:latin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74202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2 ramme M og 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da-DK" sz="3400" dirty="0">
                <a:latin typeface="Roboto Slab Bold"/>
                <a:cs typeface="Roboto Slab Bold"/>
              </a:rPr>
              <a:t>Sproget starter i </a:t>
            </a:r>
            <a:r>
              <a:rPr lang="da-DK" sz="3400" dirty="0" smtClean="0">
                <a:latin typeface="Roboto Slab Bold"/>
                <a:cs typeface="Roboto Slab Bold"/>
              </a:rPr>
              <a:t>kroppen</a:t>
            </a:r>
            <a:endParaRPr lang="da-DK" sz="3400" dirty="0">
              <a:latin typeface="Roboto Slab Bold"/>
              <a:cs typeface="Roboto Slab Bold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27584" y="2204864"/>
            <a:ext cx="7704856" cy="410445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2800" dirty="0" smtClean="0">
                <a:latin typeface="Roboto"/>
                <a:cs typeface="Roboto"/>
              </a:rPr>
              <a:t>Børn lærer ved at sanse og bruge kroppen</a:t>
            </a:r>
          </a:p>
          <a:p>
            <a:pPr>
              <a:lnSpc>
                <a:spcPct val="120000"/>
              </a:lnSpc>
              <a:buClr>
                <a:srgbClr val="D7DBD3"/>
              </a:buClr>
              <a:buFont typeface="Arial"/>
              <a:buChar char="•"/>
            </a:pPr>
            <a:r>
              <a:rPr lang="da-DK" sz="2100" dirty="0" smtClean="0">
                <a:latin typeface="Roboto"/>
                <a:cs typeface="Roboto"/>
              </a:rPr>
              <a:t>For at lære ordet ”æble” må børn gribe det med hænderne, dufte, smage og mærke det.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endParaRPr lang="da-DK" dirty="0" smtClean="0">
              <a:latin typeface="Roboto"/>
              <a:cs typeface="Roboto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da-DK" sz="2800" dirty="0" smtClean="0">
                <a:latin typeface="Roboto"/>
                <a:cs typeface="Roboto"/>
              </a:rPr>
              <a:t>Aktiv brug af kropssprog og gestik styrker sprogudviklingen</a:t>
            </a:r>
          </a:p>
          <a:p>
            <a:pPr>
              <a:lnSpc>
                <a:spcPct val="120000"/>
              </a:lnSpc>
              <a:buClr>
                <a:srgbClr val="D7DBD3"/>
              </a:buClr>
              <a:buFont typeface="Arial"/>
              <a:buChar char="•"/>
            </a:pPr>
            <a:r>
              <a:rPr lang="da-DK" sz="2100" dirty="0" smtClean="0">
                <a:latin typeface="Roboto"/>
                <a:cs typeface="Roboto"/>
              </a:rPr>
              <a:t>Små børn, der bruger kroppen, når de kommunikerer, har ofte et større ordforråd som 5-årige end børn, der ikke bruger kroppen.</a:t>
            </a:r>
          </a:p>
          <a:p>
            <a:pPr>
              <a:lnSpc>
                <a:spcPct val="120000"/>
              </a:lnSpc>
              <a:buClr>
                <a:srgbClr val="D7DBD3"/>
              </a:buClr>
              <a:buFont typeface="Arial"/>
              <a:buChar char="•"/>
            </a:pPr>
            <a:r>
              <a:rPr lang="da-DK" sz="2100" dirty="0" smtClean="0">
                <a:latin typeface="Roboto"/>
                <a:cs typeface="Roboto"/>
              </a:rPr>
              <a:t>Små børn, der bruger kroppen, når de kommunikerer, begynder tidligere at sætte ord sammen end børn, der ikke bruger kroppen.</a:t>
            </a:r>
          </a:p>
          <a:p>
            <a:pPr>
              <a:lnSpc>
                <a:spcPct val="120000"/>
              </a:lnSpc>
              <a:buClr>
                <a:srgbClr val="D7DBD3"/>
              </a:buClr>
              <a:buFont typeface="Arial"/>
              <a:buChar char="•"/>
            </a:pPr>
            <a:r>
              <a:rPr lang="da-DK" sz="2100" dirty="0" smtClean="0">
                <a:latin typeface="Roboto"/>
                <a:cs typeface="Roboto"/>
              </a:rPr>
              <a:t>Kobler man bevægelse til nye ord, lærer man dem </a:t>
            </a:r>
            <a:br>
              <a:rPr lang="da-DK" sz="2100" dirty="0" smtClean="0">
                <a:latin typeface="Roboto"/>
                <a:cs typeface="Roboto"/>
              </a:rPr>
            </a:br>
            <a:r>
              <a:rPr lang="da-DK" sz="2100" dirty="0" smtClean="0">
                <a:latin typeface="Roboto"/>
                <a:cs typeface="Roboto"/>
              </a:rPr>
              <a:t>hurtigere og husker dem bedre.</a:t>
            </a:r>
          </a:p>
          <a:p>
            <a:pPr lvl="1">
              <a:buFont typeface="Arial"/>
              <a:buChar char="•"/>
            </a:pPr>
            <a:endParaRPr lang="da-DK" dirty="0" smtClean="0">
              <a:latin typeface="Roboto Slab Bold"/>
              <a:cs typeface="Roboto Slab Bold"/>
            </a:endParaRPr>
          </a:p>
        </p:txBody>
      </p:sp>
    </p:spTree>
    <p:extLst>
      <p:ext uri="{BB962C8B-B14F-4D97-AF65-F5344CB8AC3E}">
        <p14:creationId xmlns:p14="http://schemas.microsoft.com/office/powerpoint/2010/main" val="381124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2 ramme M og 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da-DK" sz="3400" dirty="0">
                <a:latin typeface="Roboto Slab Bold"/>
                <a:cs typeface="Roboto Slab Bold"/>
              </a:rPr>
              <a:t>Sæt ord og sang på bevægelserne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06896" y="2204864"/>
            <a:ext cx="8229600" cy="2520280"/>
          </a:xfrm>
        </p:spPr>
        <p:txBody>
          <a:bodyPr>
            <a:normAutofit/>
          </a:bodyPr>
          <a:lstStyle/>
          <a:p>
            <a:pPr>
              <a:buClr>
                <a:srgbClr val="D7DBD3"/>
              </a:buClr>
            </a:pPr>
            <a:r>
              <a:rPr lang="da-DK" sz="2200" dirty="0" smtClean="0">
                <a:latin typeface="Roboto"/>
                <a:cs typeface="Roboto"/>
              </a:rPr>
              <a:t>Melodi, rytme og bevægelse gør det lettere at huske ord </a:t>
            </a:r>
            <a:br>
              <a:rPr lang="da-DK" sz="2200" dirty="0" smtClean="0">
                <a:latin typeface="Roboto"/>
                <a:cs typeface="Roboto"/>
              </a:rPr>
            </a:br>
            <a:r>
              <a:rPr lang="da-DK" sz="2200" dirty="0" smtClean="0">
                <a:latin typeface="Roboto"/>
                <a:cs typeface="Roboto"/>
              </a:rPr>
              <a:t>– fx gennem sange med fagter og sanglege.</a:t>
            </a:r>
          </a:p>
          <a:p>
            <a:pPr>
              <a:buClr>
                <a:srgbClr val="D7DBD3"/>
              </a:buClr>
            </a:pPr>
            <a:r>
              <a:rPr lang="da-DK" sz="2200" dirty="0" smtClean="0">
                <a:latin typeface="Roboto"/>
                <a:cs typeface="Roboto"/>
              </a:rPr>
              <a:t>Det styrker børns sprog at skabe kobling mellem krop og begreber ved at sætte ord på bevægelser – fx "sikke du kravler!” </a:t>
            </a:r>
          </a:p>
          <a:p>
            <a:pPr marL="914400" lvl="2" indent="0">
              <a:buNone/>
            </a:pPr>
            <a:endParaRPr lang="da-DK" dirty="0"/>
          </a:p>
          <a:p>
            <a:pPr marL="914400" lvl="2" indent="0">
              <a:buNone/>
            </a:pPr>
            <a:endParaRPr lang="da-DK" sz="1700" i="1" dirty="0"/>
          </a:p>
        </p:txBody>
      </p:sp>
    </p:spTree>
    <p:extLst>
      <p:ext uri="{BB962C8B-B14F-4D97-AF65-F5344CB8AC3E}">
        <p14:creationId xmlns:p14="http://schemas.microsoft.com/office/powerpoint/2010/main" val="24040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2 ramme M og 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584176"/>
          </a:xfrm>
        </p:spPr>
        <p:txBody>
          <a:bodyPr>
            <a:noAutofit/>
          </a:bodyPr>
          <a:lstStyle/>
          <a:p>
            <a:r>
              <a:rPr lang="da-DK" sz="3400" dirty="0">
                <a:latin typeface="Roboto Slab Bold"/>
                <a:cs typeface="Roboto Slab Bold"/>
              </a:rPr>
              <a:t>Derfor skal vi sammen skabe gode betingelser for børns bevægelse!</a:t>
            </a:r>
            <a:br>
              <a:rPr lang="da-DK" sz="3400" dirty="0">
                <a:latin typeface="Roboto Slab Bold"/>
                <a:cs typeface="Roboto Slab Bold"/>
              </a:rPr>
            </a:br>
            <a:endParaRPr lang="da-DK" sz="3400" dirty="0">
              <a:latin typeface="Roboto Slab Bold"/>
              <a:cs typeface="Roboto Slab Bold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06896" y="2060849"/>
            <a:ext cx="8229600" cy="2664296"/>
          </a:xfrm>
        </p:spPr>
        <p:txBody>
          <a:bodyPr/>
          <a:lstStyle/>
          <a:p>
            <a:pPr marL="0" indent="0">
              <a:buNone/>
            </a:pPr>
            <a:r>
              <a:rPr lang="da-DK" sz="2800" dirty="0" smtClean="0">
                <a:latin typeface="Roboto"/>
                <a:cs typeface="Roboto"/>
              </a:rPr>
              <a:t>Samtalecaféer</a:t>
            </a:r>
          </a:p>
          <a:p>
            <a:pPr marL="177800" lvl="1" indent="0">
              <a:buNone/>
            </a:pPr>
            <a:r>
              <a:rPr lang="da-DK" sz="2400" dirty="0">
                <a:latin typeface="Roboto"/>
                <a:cs typeface="Roboto"/>
              </a:rPr>
              <a:t>4</a:t>
            </a:r>
            <a:r>
              <a:rPr lang="da-DK" sz="2400" dirty="0" smtClean="0">
                <a:latin typeface="Roboto"/>
                <a:cs typeface="Roboto"/>
              </a:rPr>
              <a:t> temaer:</a:t>
            </a:r>
          </a:p>
          <a:p>
            <a:pPr lvl="2">
              <a:buClr>
                <a:srgbClr val="D7DBD3"/>
              </a:buClr>
            </a:pPr>
            <a:r>
              <a:rPr lang="da-DK" sz="2200" dirty="0" smtClean="0">
                <a:latin typeface="Roboto"/>
                <a:cs typeface="Roboto"/>
              </a:rPr>
              <a:t>Regler - Risikofyldt leg</a:t>
            </a:r>
          </a:p>
          <a:p>
            <a:pPr lvl="2">
              <a:buClr>
                <a:srgbClr val="D7DBD3"/>
              </a:buClr>
            </a:pPr>
            <a:r>
              <a:rPr lang="da-DK" sz="2200" dirty="0" smtClean="0">
                <a:latin typeface="Roboto"/>
                <a:cs typeface="Roboto"/>
              </a:rPr>
              <a:t>Regler - Påklædning</a:t>
            </a:r>
          </a:p>
          <a:p>
            <a:pPr lvl="2">
              <a:buClr>
                <a:srgbClr val="D7DBD3"/>
              </a:buClr>
            </a:pPr>
            <a:r>
              <a:rPr lang="da-DK" sz="2200" dirty="0" smtClean="0">
                <a:latin typeface="Roboto"/>
                <a:cs typeface="Roboto"/>
              </a:rPr>
              <a:t>Rum</a:t>
            </a:r>
          </a:p>
          <a:p>
            <a:pPr lvl="2">
              <a:buClr>
                <a:srgbClr val="D7DBD3"/>
              </a:buClr>
            </a:pPr>
            <a:r>
              <a:rPr lang="da-DK" sz="2200" dirty="0" smtClean="0">
                <a:latin typeface="Roboto"/>
                <a:cs typeface="Roboto"/>
              </a:rPr>
              <a:t>Voksne som rollemodeller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13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2 ramme M og 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da-DK" sz="3400" dirty="0" smtClean="0">
                <a:latin typeface="Roboto Slab Bold"/>
                <a:cs typeface="Roboto Slab Bold"/>
              </a:rPr>
              <a:t>Fælles opsamling</a:t>
            </a:r>
            <a:endParaRPr lang="da-DK" sz="3400" dirty="0">
              <a:latin typeface="Roboto Slab Bold"/>
              <a:cs typeface="Roboto Slab Bold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06896" y="2132856"/>
            <a:ext cx="8229600" cy="2044824"/>
          </a:xfrm>
        </p:spPr>
        <p:txBody>
          <a:bodyPr/>
          <a:lstStyle/>
          <a:p>
            <a:pPr marL="0" indent="0">
              <a:buNone/>
            </a:pPr>
            <a:r>
              <a:rPr lang="da-DK" sz="2800" dirty="0" smtClean="0">
                <a:latin typeface="Roboto"/>
                <a:cs typeface="Roboto"/>
              </a:rPr>
              <a:t>Hvad tager vi med os?</a:t>
            </a:r>
          </a:p>
          <a:p>
            <a:pPr marL="0" indent="0">
              <a:buNone/>
            </a:pPr>
            <a:endParaRPr lang="da-DK" sz="2800" dirty="0" smtClean="0">
              <a:latin typeface="Roboto"/>
              <a:cs typeface="Roboto"/>
            </a:endParaRPr>
          </a:p>
          <a:p>
            <a:pPr marL="57150" indent="0">
              <a:buNone/>
            </a:pPr>
            <a:r>
              <a:rPr lang="da-DK" sz="2400" dirty="0" smtClean="0">
                <a:latin typeface="Roboto"/>
                <a:cs typeface="Roboto"/>
              </a:rPr>
              <a:t>Stikord fra caféerne</a:t>
            </a:r>
          </a:p>
          <a:p>
            <a:pPr marL="0" indent="0">
              <a:buNone/>
            </a:pPr>
            <a:endParaRPr lang="da-DK" dirty="0" smtClean="0">
              <a:latin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04515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220</Words>
  <Application>Microsoft Office PowerPoint</Application>
  <PresentationFormat>Skærmshow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Roboto</vt:lpstr>
      <vt:lpstr>Roboto Slab Bold</vt:lpstr>
      <vt:lpstr>Kontortema</vt:lpstr>
      <vt:lpstr>Forældremøde om  motorik og sprog</vt:lpstr>
      <vt:lpstr>PROGRAM</vt:lpstr>
      <vt:lpstr>Hvorfor motorik og sprog?</vt:lpstr>
      <vt:lpstr>PowerPoint-præsentation</vt:lpstr>
      <vt:lpstr>Sproget starter i kroppen</vt:lpstr>
      <vt:lpstr>Sæt ord og sang på bevægelserne</vt:lpstr>
      <vt:lpstr>Derfor skal vi sammen skabe gode betingelser for børns bevægelse! </vt:lpstr>
      <vt:lpstr>Fælles opsamling</vt:lpstr>
    </vt:vector>
  </TitlesOfParts>
  <Company>Danmarks Evalueringsinstitut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Forældremøde om motorik og sprog</dc:title>
  <dc:creator>Rikke Wettendorff</dc:creator>
  <cp:lastModifiedBy>Mia Dalby Larsen</cp:lastModifiedBy>
  <cp:revision>39</cp:revision>
  <cp:lastPrinted>2016-03-02T16:14:27Z</cp:lastPrinted>
  <dcterms:created xsi:type="dcterms:W3CDTF">2016-02-26T09:35:57Z</dcterms:created>
  <dcterms:modified xsi:type="dcterms:W3CDTF">2016-05-29T09:32:12Z</dcterms:modified>
</cp:coreProperties>
</file>